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84" r:id="rId6"/>
    <p:sldId id="264" r:id="rId7"/>
    <p:sldId id="287" r:id="rId8"/>
    <p:sldId id="285" r:id="rId9"/>
    <p:sldId id="286" r:id="rId10"/>
    <p:sldId id="259" r:id="rId11"/>
    <p:sldId id="274" r:id="rId12"/>
    <p:sldId id="260" r:id="rId13"/>
    <p:sldId id="270" r:id="rId14"/>
    <p:sldId id="288" r:id="rId15"/>
    <p:sldId id="290" r:id="rId16"/>
    <p:sldId id="291" r:id="rId17"/>
    <p:sldId id="292" r:id="rId18"/>
    <p:sldId id="293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294" r:id="rId28"/>
    <p:sldId id="306" r:id="rId29"/>
    <p:sldId id="307" r:id="rId30"/>
    <p:sldId id="297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00"/>
    <a:srgbClr val="FFBB00"/>
    <a:srgbClr val="707372"/>
    <a:srgbClr val="FFCE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3"/>
    <p:restoredTop sz="95507"/>
  </p:normalViewPr>
  <p:slideViewPr>
    <p:cSldViewPr snapToGrid="0" snapToObjects="1">
      <p:cViewPr varScale="1">
        <p:scale>
          <a:sx n="63" d="100"/>
          <a:sy n="63" d="100"/>
        </p:scale>
        <p:origin x="1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42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ire.chiu\Desktop\&#27861;&#35498;&#26371;\&#27861;&#35498;&#26371;&#22577;&#34920;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ire.chiu\Desktop\&#27861;&#35498;&#26371;\&#27861;&#35498;&#26371;&#22577;&#34920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ire.chiu\Desktop\&#27861;&#35498;&#26371;\&#27861;&#35498;&#26371;&#22577;&#34920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ire.chiu\Desktop\&#27861;&#35498;&#26371;\&#27861;&#35498;&#26371;&#22577;&#3492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ene.tong\Desktop\&#27861;&#35498;&#26371;&#22577;&#34920;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ophia%20Data\1.%20&#32317;&#31649;&#29702;&#34389;\&#27861;&#35498;&#26371;&#22577;&#34920;-2023new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ene.tong\Desktop\&#27861;&#35498;&#26371;&#22577;&#34920;-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ene.tong\Desktop\&#27861;&#35498;&#26371;&#22577;&#34920;-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21994910859949E-2"/>
          <c:y val="5.924999999999999E-2"/>
          <c:w val="0.8720186744205296"/>
          <c:h val="0.64877755905511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[法說會報表2.xlsx]營收趨勢!$A$2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[法說會報表2.xlsx]營收趨勢!$B$1:$L$1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[法說會報表2.xlsx]營收趨勢!$B$2:$L$2</c:f>
              <c:numCache>
                <c:formatCode>#,##0_);[Red]\(#,##0\)</c:formatCode>
                <c:ptCount val="11"/>
                <c:pt idx="0">
                  <c:v>98415</c:v>
                </c:pt>
                <c:pt idx="1">
                  <c:v>120648</c:v>
                </c:pt>
                <c:pt idx="2">
                  <c:v>88554</c:v>
                </c:pt>
                <c:pt idx="3">
                  <c:v>83251</c:v>
                </c:pt>
                <c:pt idx="4">
                  <c:v>102915</c:v>
                </c:pt>
                <c:pt idx="5">
                  <c:v>114083</c:v>
                </c:pt>
                <c:pt idx="6">
                  <c:v>119294</c:v>
                </c:pt>
                <c:pt idx="7">
                  <c:v>68144</c:v>
                </c:pt>
                <c:pt idx="8">
                  <c:v>94394</c:v>
                </c:pt>
                <c:pt idx="9">
                  <c:v>227157</c:v>
                </c:pt>
                <c:pt idx="10">
                  <c:v>262573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60-4B68-B2BD-36AA8749A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3515600"/>
        <c:axId val="1183516016"/>
      </c:barChart>
      <c:lineChart>
        <c:grouping val="standard"/>
        <c:varyColors val="0"/>
        <c:ser>
          <c:idx val="1"/>
          <c:order val="1"/>
          <c:tx>
            <c:strRef>
              <c:f>[法說會報表2.xlsx]營收趨勢!$A$3</c:f>
              <c:strCache>
                <c:ptCount val="1"/>
                <c:pt idx="0">
                  <c:v>Revenue(QoQ)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[法說會報表2.xlsx]營收趨勢!$B$3:$L$3</c:f>
              <c:numCache>
                <c:formatCode>0.00%</c:formatCode>
                <c:ptCount val="11"/>
                <c:pt idx="1">
                  <c:v>0.22591068434689834</c:v>
                </c:pt>
                <c:pt idx="2">
                  <c:v>-0.26601352695444597</c:v>
                </c:pt>
                <c:pt idx="3">
                  <c:v>-5.9884364342660978E-2</c:v>
                </c:pt>
                <c:pt idx="4">
                  <c:v>0.23620136695054714</c:v>
                </c:pt>
                <c:pt idx="5">
                  <c:v>0.10851673711315163</c:v>
                </c:pt>
                <c:pt idx="6">
                  <c:v>4.5677270057764958E-2</c:v>
                </c:pt>
                <c:pt idx="7">
                  <c:v>-0.4287726122017872</c:v>
                </c:pt>
                <c:pt idx="8">
                  <c:v>0.38521366517961964</c:v>
                </c:pt>
                <c:pt idx="9">
                  <c:v>1.4064771065957582</c:v>
                </c:pt>
                <c:pt idx="10">
                  <c:v>0.15590978926469359</c:v>
                </c:pt>
              </c:numCache>
            </c:numRef>
          </c:cat>
          <c:val>
            <c:numRef>
              <c:f>[法說會報表2.xlsx]營收趨勢!$B$3:$L$3</c:f>
              <c:numCache>
                <c:formatCode>0.00%</c:formatCode>
                <c:ptCount val="11"/>
                <c:pt idx="1">
                  <c:v>0.22591068434689834</c:v>
                </c:pt>
                <c:pt idx="2">
                  <c:v>-0.26601352695444597</c:v>
                </c:pt>
                <c:pt idx="3">
                  <c:v>-5.9884364342660978E-2</c:v>
                </c:pt>
                <c:pt idx="4">
                  <c:v>0.23620136695054714</c:v>
                </c:pt>
                <c:pt idx="5">
                  <c:v>0.10851673711315163</c:v>
                </c:pt>
                <c:pt idx="6">
                  <c:v>4.5677270057764958E-2</c:v>
                </c:pt>
                <c:pt idx="7">
                  <c:v>-0.4287726122017872</c:v>
                </c:pt>
                <c:pt idx="8">
                  <c:v>0.38521366517961964</c:v>
                </c:pt>
                <c:pt idx="9">
                  <c:v>1.4064771065957582</c:v>
                </c:pt>
                <c:pt idx="10">
                  <c:v>0.15590978926469359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60-4B68-B2BD-36AA8749A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487872"/>
        <c:axId val="885292720"/>
      </c:lineChart>
      <c:catAx>
        <c:axId val="118351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83516016"/>
        <c:crosses val="autoZero"/>
        <c:auto val="1"/>
        <c:lblAlgn val="ctr"/>
        <c:lblOffset val="100"/>
        <c:noMultiLvlLbl val="0"/>
      </c:catAx>
      <c:valAx>
        <c:axId val="118351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83515600"/>
        <c:crosses val="autoZero"/>
        <c:crossBetween val="between"/>
      </c:valAx>
      <c:valAx>
        <c:axId val="885292720"/>
        <c:scaling>
          <c:orientation val="minMax"/>
        </c:scaling>
        <c:delete val="0"/>
        <c:axPos val="r"/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10487872"/>
        <c:crosses val="max"/>
        <c:crossBetween val="between"/>
      </c:valAx>
      <c:catAx>
        <c:axId val="131048787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885292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營業活動淨現金</c:v>
                </c:pt>
              </c:strCache>
            </c:strRef>
          </c:cat>
          <c:val>
            <c:numRef>
              <c:f>工作表1!$B$2</c:f>
              <c:numCache>
                <c:formatCode>General</c:formatCode>
                <c:ptCount val="1"/>
                <c:pt idx="0">
                  <c:v>-46531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4-4710-BC28-040D49798CFE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營業活動淨現金</c:v>
                </c:pt>
              </c:strCache>
            </c:strRef>
          </c:cat>
          <c:val>
            <c:numRef>
              <c:f>工作表1!$C$2</c:f>
              <c:numCache>
                <c:formatCode>General</c:formatCode>
                <c:ptCount val="1"/>
                <c:pt idx="0">
                  <c:v>-86846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4-4710-BC28-040D49798CFE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營業活動淨現金</c:v>
                </c:pt>
              </c:strCache>
            </c:strRef>
          </c:cat>
          <c:val>
            <c:numRef>
              <c:f>工作表1!$D$2</c:f>
              <c:numCache>
                <c:formatCode>General</c:formatCode>
                <c:ptCount val="1"/>
                <c:pt idx="0">
                  <c:v>-54006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F4-4710-BC28-040D49798CFE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營業活動淨現金</c:v>
                </c:pt>
              </c:strCache>
            </c:strRef>
          </c:cat>
          <c:val>
            <c:numRef>
              <c:f>工作表1!$E$2</c:f>
              <c:numCache>
                <c:formatCode>General</c:formatCode>
                <c:ptCount val="1"/>
                <c:pt idx="0">
                  <c:v>-1490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F4-4710-BC28-040D49798CFE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營業活動淨現金</c:v>
                </c:pt>
              </c:strCache>
            </c:strRef>
          </c:cat>
          <c:val>
            <c:numRef>
              <c:f>工作表1!$F$2</c:f>
              <c:numCache>
                <c:formatCode>General</c:formatCode>
                <c:ptCount val="1"/>
                <c:pt idx="0">
                  <c:v>60724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710-BC28-040D49798CFE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2023/1~9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</c:f>
              <c:strCache>
                <c:ptCount val="1"/>
                <c:pt idx="0">
                  <c:v>營業活動淨現金</c:v>
                </c:pt>
              </c:strCache>
            </c:strRef>
          </c:cat>
          <c:val>
            <c:numRef>
              <c:f>工作表1!$G$2</c:f>
              <c:numCache>
                <c:formatCode>General</c:formatCode>
                <c:ptCount val="1"/>
                <c:pt idx="0">
                  <c:v>5946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F4-4710-BC28-040D49798C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479633968"/>
        <c:axId val="1479628144"/>
      </c:barChart>
      <c:catAx>
        <c:axId val="1479633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9628144"/>
        <c:crosses val="autoZero"/>
        <c:auto val="1"/>
        <c:lblAlgn val="ctr"/>
        <c:lblOffset val="100"/>
        <c:noMultiLvlLbl val="0"/>
      </c:catAx>
      <c:valAx>
        <c:axId val="147962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963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[法說會報表2.xlsx]獲利趨勢!$A$2</c:f>
              <c:strCache>
                <c:ptCount val="1"/>
                <c:pt idx="0">
                  <c:v>Net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[法說會報表2.xlsx]獲利趨勢!$B$1:$L$1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[法說會報表2.xlsx]獲利趨勢!$B$2:$L$2</c:f>
              <c:numCache>
                <c:formatCode>#,##0_);\(#,##0\)</c:formatCode>
                <c:ptCount val="11"/>
                <c:pt idx="0">
                  <c:v>-54435</c:v>
                </c:pt>
                <c:pt idx="1">
                  <c:v>-26163</c:v>
                </c:pt>
                <c:pt idx="2">
                  <c:v>-36141</c:v>
                </c:pt>
                <c:pt idx="3">
                  <c:v>-95692</c:v>
                </c:pt>
                <c:pt idx="4">
                  <c:v>-4486</c:v>
                </c:pt>
                <c:pt idx="5">
                  <c:v>-27122</c:v>
                </c:pt>
                <c:pt idx="6">
                  <c:v>7149</c:v>
                </c:pt>
                <c:pt idx="7">
                  <c:v>-30941</c:v>
                </c:pt>
                <c:pt idx="8">
                  <c:v>-9333</c:v>
                </c:pt>
                <c:pt idx="9">
                  <c:v>-3209</c:v>
                </c:pt>
                <c:pt idx="10">
                  <c:v>-6078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C-445E-B72E-FA86CF766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983072"/>
        <c:axId val="846982240"/>
      </c:barChart>
      <c:lineChart>
        <c:grouping val="standard"/>
        <c:varyColors val="0"/>
        <c:ser>
          <c:idx val="1"/>
          <c:order val="1"/>
          <c:tx>
            <c:strRef>
              <c:f>[法說會報表2.xlsx]獲利趨勢!$A$3</c:f>
              <c:strCache>
                <c:ptCount val="1"/>
                <c:pt idx="0">
                  <c:v>Net Income(QoQ)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[法說會報表2.xlsx]獲利趨勢!$B$1:$L$1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[法說會報表2.xlsx]獲利趨勢!$B$3:$L$3</c:f>
              <c:numCache>
                <c:formatCode>0.00%</c:formatCode>
                <c:ptCount val="11"/>
                <c:pt idx="1">
                  <c:v>-0.51937172774869111</c:v>
                </c:pt>
                <c:pt idx="2">
                  <c:v>0.38137828230707488</c:v>
                </c:pt>
                <c:pt idx="3">
                  <c:v>1.6477407930051742</c:v>
                </c:pt>
                <c:pt idx="4">
                  <c:v>-0.95312042803996155</c:v>
                </c:pt>
                <c:pt idx="5">
                  <c:v>5.0459206419973253</c:v>
                </c:pt>
                <c:pt idx="6">
                  <c:v>-1.2635867561389278</c:v>
                </c:pt>
                <c:pt idx="7">
                  <c:v>-5.3280179046020422</c:v>
                </c:pt>
                <c:pt idx="8">
                  <c:v>-0.69836139749846482</c:v>
                </c:pt>
                <c:pt idx="9">
                  <c:v>-0.65616629165327334</c:v>
                </c:pt>
                <c:pt idx="10">
                  <c:v>0.89404799002804614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1C-445E-B72E-FA86CF766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722656"/>
        <c:axId val="1128725984"/>
      </c:lineChart>
      <c:catAx>
        <c:axId val="8469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46982240"/>
        <c:crosses val="autoZero"/>
        <c:auto val="1"/>
        <c:lblAlgn val="ctr"/>
        <c:lblOffset val="100"/>
        <c:noMultiLvlLbl val="0"/>
      </c:catAx>
      <c:valAx>
        <c:axId val="84698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46983072"/>
        <c:crosses val="autoZero"/>
        <c:crossBetween val="between"/>
      </c:valAx>
      <c:valAx>
        <c:axId val="1128725984"/>
        <c:scaling>
          <c:orientation val="minMax"/>
        </c:scaling>
        <c:delete val="0"/>
        <c:axPos val="r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8722656"/>
        <c:crosses val="max"/>
        <c:crossBetween val="between"/>
      </c:valAx>
      <c:catAx>
        <c:axId val="112872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87259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60514747841285E-2"/>
          <c:y val="5.0366300366300368E-2"/>
          <c:w val="0.84505489518014609"/>
          <c:h val="0.56667055413560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[法說會報表2.xlsx]毛利率及淨利率!$A$2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[法說會報表2.xlsx]毛利率及淨利率!$B$1:$L$1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[法說會報表2.xlsx]毛利率及淨利率!$B$2:$L$2</c:f>
              <c:numCache>
                <c:formatCode>#,##0.00_);\(#,##0.00\)</c:formatCode>
                <c:ptCount val="11"/>
                <c:pt idx="0">
                  <c:v>-0.57999999999999996</c:v>
                </c:pt>
                <c:pt idx="1">
                  <c:v>-0.28000000000000003</c:v>
                </c:pt>
                <c:pt idx="2">
                  <c:v>-0.39</c:v>
                </c:pt>
                <c:pt idx="3">
                  <c:v>-5.33</c:v>
                </c:pt>
                <c:pt idx="4">
                  <c:v>-0.14000000000000001</c:v>
                </c:pt>
                <c:pt idx="5">
                  <c:v>-0.84</c:v>
                </c:pt>
                <c:pt idx="6">
                  <c:v>0.22</c:v>
                </c:pt>
                <c:pt idx="7">
                  <c:v>-0.96</c:v>
                </c:pt>
                <c:pt idx="8">
                  <c:v>-0.2</c:v>
                </c:pt>
                <c:pt idx="9">
                  <c:v>-0.05</c:v>
                </c:pt>
                <c:pt idx="10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7-41C1-B73A-76AA4ED37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329376"/>
        <c:axId val="1132329792"/>
      </c:barChart>
      <c:barChart>
        <c:barDir val="col"/>
        <c:grouping val="clustered"/>
        <c:varyColors val="0"/>
        <c:ser>
          <c:idx val="1"/>
          <c:order val="1"/>
          <c:tx>
            <c:strRef>
              <c:f>[法說會報表2.xlsx]毛利率及淨利率!$A$3</c:f>
              <c:strCache>
                <c:ptCount val="1"/>
                <c:pt idx="0">
                  <c:v>Gross Margin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[法說會報表2.xlsx]毛利率及淨利率!$B$1:$L$1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[法說會報表2.xlsx]毛利率及淨利率!$B$3:$L$3</c:f>
              <c:numCache>
                <c:formatCode>0.00%</c:formatCode>
                <c:ptCount val="11"/>
                <c:pt idx="0">
                  <c:v>-1.2183102169384749E-2</c:v>
                </c:pt>
                <c:pt idx="1">
                  <c:v>8.5645845766195869E-2</c:v>
                </c:pt>
                <c:pt idx="2">
                  <c:v>3.8676965467398426E-2</c:v>
                </c:pt>
                <c:pt idx="3">
                  <c:v>-5.4101452234807994E-2</c:v>
                </c:pt>
                <c:pt idx="4">
                  <c:v>0.12606519943642813</c:v>
                </c:pt>
                <c:pt idx="5">
                  <c:v>0.1083772341190186</c:v>
                </c:pt>
                <c:pt idx="6">
                  <c:v>9.7993193287172861E-2</c:v>
                </c:pt>
                <c:pt idx="7">
                  <c:v>5.8294284836380397E-2</c:v>
                </c:pt>
                <c:pt idx="8">
                  <c:v>7.2938957984617664E-2</c:v>
                </c:pt>
                <c:pt idx="9">
                  <c:v>5.7480068851058962E-2</c:v>
                </c:pt>
                <c:pt idx="10">
                  <c:v>1.8817624051216234E-2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87-41C1-B73A-76AA4ED37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300928"/>
        <c:axId val="1475320064"/>
      </c:barChart>
      <c:lineChart>
        <c:grouping val="standard"/>
        <c:varyColors val="0"/>
        <c:ser>
          <c:idx val="2"/>
          <c:order val="2"/>
          <c:tx>
            <c:strRef>
              <c:f>[法說會報表2.xlsx]毛利率及淨利率!$A$4</c:f>
              <c:strCache>
                <c:ptCount val="1"/>
                <c:pt idx="0">
                  <c:v>Net Income Ratio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[法說會報表2.xlsx]毛利率及淨利率!$B$1:$L$1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[法說會報表2.xlsx]毛利率及淨利率!$B$4:$L$4</c:f>
              <c:numCache>
                <c:formatCode>0.00%</c:formatCode>
                <c:ptCount val="11"/>
                <c:pt idx="0">
                  <c:v>-0.59511253365848704</c:v>
                </c:pt>
                <c:pt idx="1">
                  <c:v>-0.22127179895232413</c:v>
                </c:pt>
                <c:pt idx="2">
                  <c:v>-0.45193892991846785</c:v>
                </c:pt>
                <c:pt idx="3">
                  <c:v>-1.2612340992900986</c:v>
                </c:pt>
                <c:pt idx="4">
                  <c:v>-6.5607540203080211E-2</c:v>
                </c:pt>
                <c:pt idx="5">
                  <c:v>-0.25012490905744061</c:v>
                </c:pt>
                <c:pt idx="6">
                  <c:v>8.2158365047697288E-2</c:v>
                </c:pt>
                <c:pt idx="7">
                  <c:v>-0.38002189276386544</c:v>
                </c:pt>
                <c:pt idx="8">
                  <c:v>-9.8904591393520772E-2</c:v>
                </c:pt>
                <c:pt idx="9">
                  <c:v>8.2365940737023288E-3</c:v>
                </c:pt>
                <c:pt idx="10">
                  <c:v>-2.2797469656057553E-2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87-41C1-B73A-76AA4ED37E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300928"/>
        <c:axId val="1475320064"/>
      </c:lineChart>
      <c:catAx>
        <c:axId val="11323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32329792"/>
        <c:crosses val="autoZero"/>
        <c:auto val="1"/>
        <c:lblAlgn val="ctr"/>
        <c:lblOffset val="100"/>
        <c:noMultiLvlLbl val="0"/>
      </c:catAx>
      <c:valAx>
        <c:axId val="11323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32329376"/>
        <c:crosses val="autoZero"/>
        <c:crossBetween val="between"/>
      </c:valAx>
      <c:valAx>
        <c:axId val="147532006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5300928"/>
        <c:crosses val="max"/>
        <c:crossBetween val="between"/>
      </c:valAx>
      <c:catAx>
        <c:axId val="147530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53200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Current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工作表1!$B$1:$L$1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工作表1!$B$2:$L$2</c:f>
              <c:numCache>
                <c:formatCode>0%</c:formatCode>
                <c:ptCount val="11"/>
                <c:pt idx="0">
                  <c:v>1.9698909298141005</c:v>
                </c:pt>
                <c:pt idx="1">
                  <c:v>1.9197352506383552</c:v>
                </c:pt>
                <c:pt idx="2">
                  <c:v>1.8121591348916855</c:v>
                </c:pt>
                <c:pt idx="3">
                  <c:v>1.47</c:v>
                </c:pt>
                <c:pt idx="4">
                  <c:v>1.48</c:v>
                </c:pt>
                <c:pt idx="5">
                  <c:v>1.32</c:v>
                </c:pt>
                <c:pt idx="6">
                  <c:v>1.57</c:v>
                </c:pt>
                <c:pt idx="7">
                  <c:v>1.67</c:v>
                </c:pt>
                <c:pt idx="8">
                  <c:v>4.88</c:v>
                </c:pt>
                <c:pt idx="9">
                  <c:v>1.98</c:v>
                </c:pt>
                <c:pt idx="10">
                  <c:v>2.13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C7-4802-8E89-7673E3EC732F}"/>
            </c:ext>
          </c:extLst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Debt Ratio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工作表1!$B$1:$L$1</c:f>
              <c:strCache>
                <c:ptCount val="11"/>
                <c:pt idx="0">
                  <c:v>2020Q1</c:v>
                </c:pt>
                <c:pt idx="1">
                  <c:v>2020Q2</c:v>
                </c:pt>
                <c:pt idx="2">
                  <c:v>2020Q3</c:v>
                </c:pt>
                <c:pt idx="3">
                  <c:v>2020Q4</c:v>
                </c:pt>
                <c:pt idx="4">
                  <c:v>2021Q1</c:v>
                </c:pt>
                <c:pt idx="5">
                  <c:v>2021Q2</c:v>
                </c:pt>
                <c:pt idx="6">
                  <c:v>2021Q3</c:v>
                </c:pt>
                <c:pt idx="7">
                  <c:v>2021Q4</c:v>
                </c:pt>
                <c:pt idx="8">
                  <c:v>2022Q1</c:v>
                </c:pt>
                <c:pt idx="9">
                  <c:v>2022Q2</c:v>
                </c:pt>
                <c:pt idx="10">
                  <c:v>2022Q3</c:v>
                </c:pt>
              </c:strCache>
            </c:strRef>
          </c:cat>
          <c:val>
            <c:numRef>
              <c:f>工作表1!$B$3:$L$3</c:f>
              <c:numCache>
                <c:formatCode>0%</c:formatCode>
                <c:ptCount val="11"/>
                <c:pt idx="0">
                  <c:v>0.35007033201411836</c:v>
                </c:pt>
                <c:pt idx="1">
                  <c:v>0.36621679642957705</c:v>
                </c:pt>
                <c:pt idx="2">
                  <c:v>0.37869931947620206</c:v>
                </c:pt>
                <c:pt idx="3">
                  <c:v>0.46</c:v>
                </c:pt>
                <c:pt idx="4">
                  <c:v>0.47</c:v>
                </c:pt>
                <c:pt idx="5">
                  <c:v>0.51</c:v>
                </c:pt>
                <c:pt idx="6">
                  <c:v>0.48</c:v>
                </c:pt>
                <c:pt idx="7">
                  <c:v>0.47</c:v>
                </c:pt>
                <c:pt idx="8">
                  <c:v>0.14000000000000001</c:v>
                </c:pt>
                <c:pt idx="9">
                  <c:v>0.36</c:v>
                </c:pt>
                <c:pt idx="10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C7-4802-8E89-7673E3EC7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3363583"/>
        <c:axId val="753370655"/>
      </c:lineChart>
      <c:catAx>
        <c:axId val="75336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53370655"/>
        <c:crosses val="autoZero"/>
        <c:auto val="1"/>
        <c:lblAlgn val="ctr"/>
        <c:lblOffset val="100"/>
        <c:noMultiLvlLbl val="0"/>
      </c:catAx>
      <c:valAx>
        <c:axId val="75337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533635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21994910859949E-2"/>
          <c:y val="5.924999999999999E-2"/>
          <c:w val="0.8720186744205296"/>
          <c:h val="0.64877755905511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營收趨勢!$A$2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營收趨勢!$B$1:$L$1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營收趨勢!$B$2:$L$2</c:f>
              <c:numCache>
                <c:formatCode>#,##0_);[Red]\(#,##0\)</c:formatCode>
                <c:ptCount val="11"/>
                <c:pt idx="0">
                  <c:v>102915</c:v>
                </c:pt>
                <c:pt idx="1">
                  <c:v>114083</c:v>
                </c:pt>
                <c:pt idx="2">
                  <c:v>119294</c:v>
                </c:pt>
                <c:pt idx="3">
                  <c:v>68144</c:v>
                </c:pt>
                <c:pt idx="4">
                  <c:v>94394</c:v>
                </c:pt>
                <c:pt idx="5">
                  <c:v>227157</c:v>
                </c:pt>
                <c:pt idx="6">
                  <c:v>262573</c:v>
                </c:pt>
                <c:pt idx="7">
                  <c:v>235461</c:v>
                </c:pt>
                <c:pt idx="8">
                  <c:v>254206</c:v>
                </c:pt>
                <c:pt idx="9">
                  <c:v>226304</c:v>
                </c:pt>
                <c:pt idx="10">
                  <c:v>223854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7-40E1-8BA1-265A7E3B1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3515600"/>
        <c:axId val="1183516016"/>
      </c:barChart>
      <c:lineChart>
        <c:grouping val="standard"/>
        <c:varyColors val="0"/>
        <c:ser>
          <c:idx val="1"/>
          <c:order val="1"/>
          <c:tx>
            <c:strRef>
              <c:f>營收趨勢!$A$3</c:f>
              <c:strCache>
                <c:ptCount val="1"/>
                <c:pt idx="0">
                  <c:v>Revenue(QoQ)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營收趨勢!$B$3:$L$3</c:f>
              <c:numCache>
                <c:formatCode>0.00%</c:formatCode>
                <c:ptCount val="11"/>
                <c:pt idx="1">
                  <c:v>0.10851673711315163</c:v>
                </c:pt>
                <c:pt idx="2">
                  <c:v>4.5677270057764958E-2</c:v>
                </c:pt>
                <c:pt idx="3">
                  <c:v>-0.4287726122017872</c:v>
                </c:pt>
                <c:pt idx="4">
                  <c:v>0.38521366517961964</c:v>
                </c:pt>
                <c:pt idx="5">
                  <c:v>1.4064771065957582</c:v>
                </c:pt>
                <c:pt idx="6">
                  <c:v>0.15590978926469359</c:v>
                </c:pt>
                <c:pt idx="7">
                  <c:v>-0.1032550947736439</c:v>
                </c:pt>
                <c:pt idx="8">
                  <c:v>7.9609786758741363E-2</c:v>
                </c:pt>
                <c:pt idx="9">
                  <c:v>-0.10976137463317152</c:v>
                </c:pt>
                <c:pt idx="10">
                  <c:v>-1.082614536199095E-2</c:v>
                </c:pt>
              </c:numCache>
            </c:numRef>
          </c:cat>
          <c:val>
            <c:numRef>
              <c:f>營收趨勢!$B$3:$L$3</c:f>
              <c:numCache>
                <c:formatCode>0.00%</c:formatCode>
                <c:ptCount val="11"/>
                <c:pt idx="1">
                  <c:v>0.10851673711315163</c:v>
                </c:pt>
                <c:pt idx="2">
                  <c:v>4.5677270057764958E-2</c:v>
                </c:pt>
                <c:pt idx="3">
                  <c:v>-0.4287726122017872</c:v>
                </c:pt>
                <c:pt idx="4">
                  <c:v>0.38521366517961964</c:v>
                </c:pt>
                <c:pt idx="5">
                  <c:v>1.4064771065957582</c:v>
                </c:pt>
                <c:pt idx="6">
                  <c:v>0.15590978926469359</c:v>
                </c:pt>
                <c:pt idx="7">
                  <c:v>-0.1032550947736439</c:v>
                </c:pt>
                <c:pt idx="8">
                  <c:v>7.9609786758741363E-2</c:v>
                </c:pt>
                <c:pt idx="9">
                  <c:v>-0.10976137463317152</c:v>
                </c:pt>
                <c:pt idx="10">
                  <c:v>-1.082614536199095E-2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17-40E1-8BA1-265A7E3B1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0487872"/>
        <c:axId val="885292720"/>
      </c:lineChart>
      <c:catAx>
        <c:axId val="118351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83516016"/>
        <c:crosses val="autoZero"/>
        <c:auto val="1"/>
        <c:lblAlgn val="ctr"/>
        <c:lblOffset val="100"/>
        <c:noMultiLvlLbl val="0"/>
      </c:catAx>
      <c:valAx>
        <c:axId val="118351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83515600"/>
        <c:crosses val="autoZero"/>
        <c:crossBetween val="between"/>
      </c:valAx>
      <c:valAx>
        <c:axId val="885292720"/>
        <c:scaling>
          <c:orientation val="minMax"/>
        </c:scaling>
        <c:delete val="0"/>
        <c:axPos val="r"/>
        <c:numFmt formatCode="0.0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10487872"/>
        <c:crosses val="max"/>
        <c:crossBetween val="between"/>
      </c:valAx>
      <c:catAx>
        <c:axId val="131048787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88529272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營收比重!$A$2</c:f>
              <c:strCache>
                <c:ptCount val="1"/>
                <c:pt idx="0">
                  <c:v>PCB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/>
                      <a:t>34%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685-4E84-9A02-86199E9F98D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/>
                      <a:t>31%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85-4E84-9A02-86199E9F98D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TW"/>
                      <a:t>35%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85-4E84-9A02-86199E9F98D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TW"/>
                      <a:t>32%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85-4E84-9A02-86199E9F98D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TW"/>
                      <a:t>32%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685-4E84-9A02-86199E9F9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營收比重!$B$1:$F$1</c:f>
              <c:strCache>
                <c:ptCount val="5"/>
                <c:pt idx="0">
                  <c:v>2022Q3</c:v>
                </c:pt>
                <c:pt idx="1">
                  <c:v>2022Q4</c:v>
                </c:pt>
                <c:pt idx="2">
                  <c:v>2023Q1</c:v>
                </c:pt>
                <c:pt idx="3">
                  <c:v>2023Q2</c:v>
                </c:pt>
                <c:pt idx="4">
                  <c:v>2023Q3</c:v>
                </c:pt>
              </c:strCache>
            </c:strRef>
          </c:cat>
          <c:val>
            <c:numRef>
              <c:f>營收比重!$B$2:$F$2</c:f>
              <c:numCache>
                <c:formatCode>#,##0_);[Red]\(#,##0\)</c:formatCode>
                <c:ptCount val="5"/>
                <c:pt idx="0">
                  <c:v>88449.945000000007</c:v>
                </c:pt>
                <c:pt idx="1">
                  <c:v>72408.536999999997</c:v>
                </c:pt>
                <c:pt idx="2">
                  <c:v>87735</c:v>
                </c:pt>
                <c:pt idx="3">
                  <c:v>71778</c:v>
                </c:pt>
                <c:pt idx="4">
                  <c:v>71999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85-4E84-9A02-86199E9F98D5}"/>
            </c:ext>
          </c:extLst>
        </c:ser>
        <c:ser>
          <c:idx val="1"/>
          <c:order val="1"/>
          <c:tx>
            <c:strRef>
              <c:f>營收比重!$A$3</c:f>
              <c:strCache>
                <c:ptCount val="1"/>
                <c:pt idx="0">
                  <c:v>磷銅球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/>
                      <a:t>55%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685-4E84-9A02-86199E9F98D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/>
                      <a:t>56%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85-4E84-9A02-86199E9F98D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TW"/>
                      <a:t>58%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685-4E84-9A02-86199E9F98D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TW"/>
                      <a:t>60%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685-4E84-9A02-86199E9F98D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TW"/>
                      <a:t>57%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685-4E84-9A02-86199E9F9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營收比重!$B$1:$F$1</c:f>
              <c:strCache>
                <c:ptCount val="5"/>
                <c:pt idx="0">
                  <c:v>2022Q3</c:v>
                </c:pt>
                <c:pt idx="1">
                  <c:v>2022Q4</c:v>
                </c:pt>
                <c:pt idx="2">
                  <c:v>2023Q1</c:v>
                </c:pt>
                <c:pt idx="3">
                  <c:v>2023Q2</c:v>
                </c:pt>
                <c:pt idx="4">
                  <c:v>2023Q3</c:v>
                </c:pt>
              </c:strCache>
            </c:strRef>
          </c:cat>
          <c:val>
            <c:numRef>
              <c:f>營收比重!$B$3:$F$3</c:f>
              <c:numCache>
                <c:formatCode>#,##0_);[Red]\(#,##0\)</c:formatCode>
                <c:ptCount val="5"/>
                <c:pt idx="0">
                  <c:v>143645.06700000001</c:v>
                </c:pt>
                <c:pt idx="1">
                  <c:v>131383.603</c:v>
                </c:pt>
                <c:pt idx="2">
                  <c:v>147793</c:v>
                </c:pt>
                <c:pt idx="3">
                  <c:v>135664</c:v>
                </c:pt>
                <c:pt idx="4">
                  <c:v>128455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85-4E84-9A02-86199E9F98D5}"/>
            </c:ext>
          </c:extLst>
        </c:ser>
        <c:ser>
          <c:idx val="2"/>
          <c:order val="2"/>
          <c:tx>
            <c:strRef>
              <c:f>營收比重!$A$4</c:f>
              <c:strCache>
                <c:ptCount val="1"/>
                <c:pt idx="0">
                  <c:v>鑽孔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zh-TW"/>
                      <a:t>11%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4685-4E84-9A02-86199E9F98D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/>
                      <a:t>13%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685-4E84-9A02-86199E9F98D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zh-TW"/>
                      <a:t>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685-4E84-9A02-86199E9F98D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zh-TW"/>
                      <a:t>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4685-4E84-9A02-86199E9F98D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altLang="zh-TW"/>
                      <a:t>10%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685-4E84-9A02-86199E9F9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營收比重!$B$1:$F$1</c:f>
              <c:strCache>
                <c:ptCount val="5"/>
                <c:pt idx="0">
                  <c:v>2022Q3</c:v>
                </c:pt>
                <c:pt idx="1">
                  <c:v>2022Q4</c:v>
                </c:pt>
                <c:pt idx="2">
                  <c:v>2023Q1</c:v>
                </c:pt>
                <c:pt idx="3">
                  <c:v>2023Q2</c:v>
                </c:pt>
                <c:pt idx="4">
                  <c:v>2023Q3</c:v>
                </c:pt>
              </c:strCache>
            </c:strRef>
          </c:cat>
          <c:val>
            <c:numRef>
              <c:f>營收比重!$B$4:$F$4</c:f>
              <c:numCache>
                <c:formatCode>#,##0_);[Red]\(#,##0\)</c:formatCode>
                <c:ptCount val="5"/>
                <c:pt idx="0">
                  <c:v>29806.81</c:v>
                </c:pt>
                <c:pt idx="1">
                  <c:v>30955.583999999999</c:v>
                </c:pt>
                <c:pt idx="2">
                  <c:v>15841</c:v>
                </c:pt>
                <c:pt idx="3">
                  <c:v>18111</c:v>
                </c:pt>
                <c:pt idx="4">
                  <c:v>22577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685-4E84-9A02-86199E9F98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6976816"/>
        <c:axId val="406977648"/>
      </c:barChart>
      <c:catAx>
        <c:axId val="40697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06977648"/>
        <c:crosses val="autoZero"/>
        <c:auto val="1"/>
        <c:lblAlgn val="ctr"/>
        <c:lblOffset val="100"/>
        <c:noMultiLvlLbl val="0"/>
      </c:catAx>
      <c:valAx>
        <c:axId val="406977648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0697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獲利趨勢!$A$2</c:f>
              <c:strCache>
                <c:ptCount val="1"/>
                <c:pt idx="0">
                  <c:v>Net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獲利趨勢!$B$1:$L$1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獲利趨勢!$B$2:$L$2</c:f>
              <c:numCache>
                <c:formatCode>#,##0_);\(#,##0\)</c:formatCode>
                <c:ptCount val="11"/>
                <c:pt idx="0">
                  <c:v>-4486</c:v>
                </c:pt>
                <c:pt idx="1">
                  <c:v>-27122</c:v>
                </c:pt>
                <c:pt idx="2">
                  <c:v>7149</c:v>
                </c:pt>
                <c:pt idx="3">
                  <c:v>-30941</c:v>
                </c:pt>
                <c:pt idx="4">
                  <c:v>-9333</c:v>
                </c:pt>
                <c:pt idx="5">
                  <c:v>-3209</c:v>
                </c:pt>
                <c:pt idx="6">
                  <c:v>-6078</c:v>
                </c:pt>
                <c:pt idx="7">
                  <c:v>-19408</c:v>
                </c:pt>
                <c:pt idx="8">
                  <c:v>145</c:v>
                </c:pt>
                <c:pt idx="9">
                  <c:v>-15064</c:v>
                </c:pt>
                <c:pt idx="10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3-48D9-AD94-489E6D763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6983072"/>
        <c:axId val="846982240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722656"/>
        <c:axId val="11287259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獲利趨勢!$A$3</c15:sqref>
                        </c15:formulaRef>
                      </c:ext>
                    </c:extLst>
                    <c:strCache>
                      <c:ptCount val="1"/>
                      <c:pt idx="0">
                        <c:v>Net Income(QoQ)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獲利趨勢!$B$1:$L$1</c15:sqref>
                        </c15:formulaRef>
                      </c:ext>
                    </c:extLst>
                    <c:strCache>
                      <c:ptCount val="11"/>
                      <c:pt idx="0">
                        <c:v>2021Q1</c:v>
                      </c:pt>
                      <c:pt idx="1">
                        <c:v>2021Q2</c:v>
                      </c:pt>
                      <c:pt idx="2">
                        <c:v>2021Q3</c:v>
                      </c:pt>
                      <c:pt idx="3">
                        <c:v>2021Q4</c:v>
                      </c:pt>
                      <c:pt idx="4">
                        <c:v>2022Q1</c:v>
                      </c:pt>
                      <c:pt idx="5">
                        <c:v>2022Q2</c:v>
                      </c:pt>
                      <c:pt idx="6">
                        <c:v>2022Q3</c:v>
                      </c:pt>
                      <c:pt idx="7">
                        <c:v>2022Q4</c:v>
                      </c:pt>
                      <c:pt idx="8">
                        <c:v>2023Q1</c:v>
                      </c:pt>
                      <c:pt idx="9">
                        <c:v>2023Q2</c:v>
                      </c:pt>
                      <c:pt idx="10">
                        <c:v>2023Q3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獲利趨勢!$B$3:$L$3</c15:sqref>
                        </c15:formulaRef>
                      </c:ext>
                    </c:extLst>
                    <c:numCache>
                      <c:formatCode>0.00%</c:formatCode>
                      <c:ptCount val="11"/>
                      <c:pt idx="1">
                        <c:v>5.0459206419973253</c:v>
                      </c:pt>
                      <c:pt idx="2">
                        <c:v>-1.2635867561389278</c:v>
                      </c:pt>
                      <c:pt idx="3">
                        <c:v>-5.3280179046020422</c:v>
                      </c:pt>
                      <c:pt idx="4">
                        <c:v>-0.69836139749846482</c:v>
                      </c:pt>
                      <c:pt idx="5">
                        <c:v>-0.65616629165327334</c:v>
                      </c:pt>
                      <c:pt idx="6">
                        <c:v>0.89404799002804614</c:v>
                      </c:pt>
                      <c:pt idx="7">
                        <c:v>2.1931556433037183</c:v>
                      </c:pt>
                      <c:pt idx="8">
                        <c:v>-1.0074711459192085</c:v>
                      </c:pt>
                      <c:pt idx="9">
                        <c:v>-104.8896551724138</c:v>
                      </c:pt>
                      <c:pt idx="10">
                        <c:v>-1.0209771640998406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7BD3-48D9-AD94-489E6D763F65}"/>
                  </c:ext>
                </c:extLst>
              </c15:ser>
            </c15:filteredLineSeries>
          </c:ext>
        </c:extLst>
      </c:lineChart>
      <c:catAx>
        <c:axId val="8469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46982240"/>
        <c:crosses val="autoZero"/>
        <c:auto val="1"/>
        <c:lblAlgn val="ctr"/>
        <c:lblOffset val="100"/>
        <c:noMultiLvlLbl val="0"/>
      </c:catAx>
      <c:valAx>
        <c:axId val="84698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846983072"/>
        <c:crosses val="autoZero"/>
        <c:crossBetween val="between"/>
      </c:valAx>
      <c:valAx>
        <c:axId val="1128725984"/>
        <c:scaling>
          <c:orientation val="minMax"/>
        </c:scaling>
        <c:delete val="0"/>
        <c:axPos val="r"/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8722656"/>
        <c:crosses val="max"/>
        <c:crossBetween val="between"/>
      </c:valAx>
      <c:catAx>
        <c:axId val="112872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87259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60514747841285E-2"/>
          <c:y val="5.0366300366300368E-2"/>
          <c:w val="0.84505489518014609"/>
          <c:h val="0.56667055413560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毛利率及淨利率!$A$2</c:f>
              <c:strCache>
                <c:ptCount val="1"/>
                <c:pt idx="0">
                  <c:v>EPS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毛利率及淨利率!$B$1:$L$1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毛利率及淨利率!$B$2:$L$2</c:f>
              <c:numCache>
                <c:formatCode>#,##0.00_);\(#,##0.00\)</c:formatCode>
                <c:ptCount val="11"/>
                <c:pt idx="0">
                  <c:v>-0.14000000000000001</c:v>
                </c:pt>
                <c:pt idx="1">
                  <c:v>-0.84</c:v>
                </c:pt>
                <c:pt idx="2">
                  <c:v>0.22</c:v>
                </c:pt>
                <c:pt idx="3">
                  <c:v>-0.96</c:v>
                </c:pt>
                <c:pt idx="4">
                  <c:v>-0.26</c:v>
                </c:pt>
                <c:pt idx="5">
                  <c:v>-0.05</c:v>
                </c:pt>
                <c:pt idx="6">
                  <c:v>-0.09</c:v>
                </c:pt>
                <c:pt idx="7">
                  <c:v>-0.26</c:v>
                </c:pt>
                <c:pt idx="8">
                  <c:v>0.01</c:v>
                </c:pt>
                <c:pt idx="9">
                  <c:v>-0.23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F-42C3-83C6-4D2FAB66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329376"/>
        <c:axId val="1132329792"/>
      </c:barChart>
      <c:barChart>
        <c:barDir val="col"/>
        <c:grouping val="clustered"/>
        <c:varyColors val="0"/>
        <c:ser>
          <c:idx val="1"/>
          <c:order val="1"/>
          <c:tx>
            <c:strRef>
              <c:f>毛利率及淨利率!$A$3</c:f>
              <c:strCache>
                <c:ptCount val="1"/>
                <c:pt idx="0">
                  <c:v>Gross Margin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毛利率及淨利率!$B$1:$L$1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毛利率及淨利率!$B$3:$L$3</c:f>
              <c:numCache>
                <c:formatCode>0.00%</c:formatCode>
                <c:ptCount val="11"/>
                <c:pt idx="0">
                  <c:v>0.12606519943642813</c:v>
                </c:pt>
                <c:pt idx="1">
                  <c:v>0.1083772341190186</c:v>
                </c:pt>
                <c:pt idx="2">
                  <c:v>9.7993193287172861E-2</c:v>
                </c:pt>
                <c:pt idx="3">
                  <c:v>5.8294284836380397E-2</c:v>
                </c:pt>
                <c:pt idx="4">
                  <c:v>7.2938957984617664E-2</c:v>
                </c:pt>
                <c:pt idx="5">
                  <c:v>5.7480068851058962E-2</c:v>
                </c:pt>
                <c:pt idx="6">
                  <c:v>1.8817624051216234E-2</c:v>
                </c:pt>
                <c:pt idx="7">
                  <c:v>5.8056323552520377E-2</c:v>
                </c:pt>
                <c:pt idx="8">
                  <c:v>8.733074750399282E-2</c:v>
                </c:pt>
                <c:pt idx="9">
                  <c:v>1.7927212952488687E-2</c:v>
                </c:pt>
                <c:pt idx="10">
                  <c:v>5.5835499924057647E-2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AF-42C3-83C6-4D2FAB66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300928"/>
        <c:axId val="1475320064"/>
      </c:barChart>
      <c:lineChart>
        <c:grouping val="standard"/>
        <c:varyColors val="0"/>
        <c:ser>
          <c:idx val="2"/>
          <c:order val="2"/>
          <c:tx>
            <c:strRef>
              <c:f>毛利率及淨利率!$A$4</c:f>
              <c:strCache>
                <c:ptCount val="1"/>
                <c:pt idx="0">
                  <c:v>Net Income Ratio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毛利率及淨利率!$B$1:$L$1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毛利率及淨利率!$B$4:$L$4</c:f>
              <c:numCache>
                <c:formatCode>0.00%</c:formatCode>
                <c:ptCount val="11"/>
                <c:pt idx="0">
                  <c:v>-6.5607540203080211E-2</c:v>
                </c:pt>
                <c:pt idx="1">
                  <c:v>-0.25012490905744061</c:v>
                </c:pt>
                <c:pt idx="2">
                  <c:v>8.2158365047697288E-2</c:v>
                </c:pt>
                <c:pt idx="3">
                  <c:v>-0.38002189276386544</c:v>
                </c:pt>
                <c:pt idx="4">
                  <c:v>-9.8904591393520772E-2</c:v>
                </c:pt>
                <c:pt idx="5">
                  <c:v>8.2365940737023288E-3</c:v>
                </c:pt>
                <c:pt idx="6">
                  <c:v>-2.2797469656057553E-2</c:v>
                </c:pt>
                <c:pt idx="7">
                  <c:v>-8.2892708346605171E-2</c:v>
                </c:pt>
                <c:pt idx="8">
                  <c:v>5.7040353099454774E-4</c:v>
                </c:pt>
                <c:pt idx="9">
                  <c:v>-6.6569746889140274E-2</c:v>
                </c:pt>
                <c:pt idx="10">
                  <c:v>1.4116343688296835E-3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AF-42C3-83C6-4D2FAB661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300928"/>
        <c:axId val="1475320064"/>
      </c:lineChart>
      <c:catAx>
        <c:axId val="11323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32329792"/>
        <c:crosses val="autoZero"/>
        <c:auto val="1"/>
        <c:lblAlgn val="ctr"/>
        <c:lblOffset val="100"/>
        <c:noMultiLvlLbl val="0"/>
      </c:catAx>
      <c:valAx>
        <c:axId val="113232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32329376"/>
        <c:crosses val="autoZero"/>
        <c:crossBetween val="between"/>
      </c:valAx>
      <c:valAx>
        <c:axId val="147532006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75300928"/>
        <c:crosses val="max"/>
        <c:crossBetween val="between"/>
      </c:valAx>
      <c:catAx>
        <c:axId val="147530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53200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36699850525356"/>
          <c:y val="0.94747382335150088"/>
          <c:w val="0.3927980542398628"/>
          <c:h val="5.181693933262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財務體質健全!$A$2</c:f>
              <c:strCache>
                <c:ptCount val="1"/>
                <c:pt idx="0">
                  <c:v>Current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財務體質健全!$B$1:$L$1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財務體質健全!$B$2:$L$2</c:f>
              <c:numCache>
                <c:formatCode>0%</c:formatCode>
                <c:ptCount val="11"/>
                <c:pt idx="0">
                  <c:v>1.48</c:v>
                </c:pt>
                <c:pt idx="1">
                  <c:v>1.32</c:v>
                </c:pt>
                <c:pt idx="2">
                  <c:v>1.57</c:v>
                </c:pt>
                <c:pt idx="3">
                  <c:v>1.67</c:v>
                </c:pt>
                <c:pt idx="4">
                  <c:v>4.88</c:v>
                </c:pt>
                <c:pt idx="5">
                  <c:v>1.9796578497469657</c:v>
                </c:pt>
                <c:pt idx="6">
                  <c:v>2.13</c:v>
                </c:pt>
                <c:pt idx="7">
                  <c:v>2.0964704523135578</c:v>
                </c:pt>
                <c:pt idx="8">
                  <c:v>2.1891801750107587</c:v>
                </c:pt>
                <c:pt idx="9">
                  <c:v>2.1954502720720206</c:v>
                </c:pt>
                <c:pt idx="10">
                  <c:v>2.7262651504421198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08-420F-B682-E3F7D1848CE0}"/>
            </c:ext>
          </c:extLst>
        </c:ser>
        <c:ser>
          <c:idx val="1"/>
          <c:order val="1"/>
          <c:tx>
            <c:strRef>
              <c:f>財務體質健全!$A$3</c:f>
              <c:strCache>
                <c:ptCount val="1"/>
                <c:pt idx="0">
                  <c:v>Debt Ratio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財務體質健全!$B$1:$L$1</c:f>
              <c:strCache>
                <c:ptCount val="11"/>
                <c:pt idx="0">
                  <c:v>2021Q1</c:v>
                </c:pt>
                <c:pt idx="1">
                  <c:v>2021Q2</c:v>
                </c:pt>
                <c:pt idx="2">
                  <c:v>2021Q3</c:v>
                </c:pt>
                <c:pt idx="3">
                  <c:v>2021Q4</c:v>
                </c:pt>
                <c:pt idx="4">
                  <c:v>2022Q1</c:v>
                </c:pt>
                <c:pt idx="5">
                  <c:v>2022Q2</c:v>
                </c:pt>
                <c:pt idx="6">
                  <c:v>2022Q3</c:v>
                </c:pt>
                <c:pt idx="7">
                  <c:v>2022Q4</c:v>
                </c:pt>
                <c:pt idx="8">
                  <c:v>2023Q1</c:v>
                </c:pt>
                <c:pt idx="9">
                  <c:v>2023Q2</c:v>
                </c:pt>
                <c:pt idx="10">
                  <c:v>2023Q3</c:v>
                </c:pt>
              </c:strCache>
            </c:strRef>
          </c:cat>
          <c:val>
            <c:numRef>
              <c:f>財務體質健全!$B$3:$L$3</c:f>
              <c:numCache>
                <c:formatCode>0%</c:formatCode>
                <c:ptCount val="11"/>
                <c:pt idx="0">
                  <c:v>0.47</c:v>
                </c:pt>
                <c:pt idx="1">
                  <c:v>0.51</c:v>
                </c:pt>
                <c:pt idx="2">
                  <c:v>0.48</c:v>
                </c:pt>
                <c:pt idx="3">
                  <c:v>0.47</c:v>
                </c:pt>
                <c:pt idx="4">
                  <c:v>0.14000000000000001</c:v>
                </c:pt>
                <c:pt idx="5">
                  <c:v>0.36</c:v>
                </c:pt>
                <c:pt idx="6">
                  <c:v>0.33</c:v>
                </c:pt>
                <c:pt idx="7">
                  <c:v>0.34</c:v>
                </c:pt>
                <c:pt idx="8">
                  <c:v>0.32</c:v>
                </c:pt>
                <c:pt idx="9">
                  <c:v>0.33</c:v>
                </c:pt>
                <c:pt idx="10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08-420F-B682-E3F7D1848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9073584"/>
        <c:axId val="1059074416"/>
      </c:lineChart>
      <c:catAx>
        <c:axId val="105907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9074416"/>
        <c:crosses val="autoZero"/>
        <c:auto val="1"/>
        <c:lblAlgn val="ctr"/>
        <c:lblOffset val="100"/>
        <c:noMultiLvlLbl val="0"/>
      </c:catAx>
      <c:valAx>
        <c:axId val="105907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05907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3488-4780-E140-AE58-57D46D0C1735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7B90-345B-1240-9673-4003252A494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0448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626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66440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79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054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1269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413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4358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0113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43854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5548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2812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1222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1.111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年度類別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範疇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之排放量為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1243.1485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公噸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CO2e/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年，類別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2(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範疇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之排放量為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1910.9612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公噸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CO2e/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年，類別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1+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類別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之排放量為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3154.1097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公噸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CO2e/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年，其中以外購用電占全廠年排放量比例約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61%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為最大。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2764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27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290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9434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9955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6049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7181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5622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54224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7B90-345B-1240-9673-4003252A4940}" type="slidenum">
              <a:rPr kumimoji="1" lang="zh-TW" altLang="en-US" smtClean="0"/>
              <a:t>15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4442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6727FA-49EF-774A-A4E3-CF4376A20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DB6096-1029-2747-86A1-85BC93468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50CC08-DE02-4D4C-A3FC-F66636B0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5F28C7-4BC6-1547-A128-98012DA7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5F045D-42C2-ED4A-A302-82447569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751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83385A-69C5-DA42-B79E-19B04AA6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E73EAA-39B2-7043-B30B-9CBB680DA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7263D5-1BD0-9041-BBEB-6518EBA4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525A65-762B-3944-8919-9FA5832D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3A8779-A70B-6943-AC82-B3C215FF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4888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483A290-F039-C345-A249-718FA5BB8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3C540F2-B5AF-B24B-B978-D50C0521E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827D2C-29BB-FE44-AE16-FB1C30578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8C03F9-AAA5-1444-9977-04878A31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0335C2-7143-3443-AFB1-EF5CA260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033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黃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3A338AD-A70E-3747-8E04-272DEDAE04E0}"/>
              </a:ext>
            </a:extLst>
          </p:cNvPr>
          <p:cNvSpPr/>
          <p:nvPr userDrawn="1"/>
        </p:nvSpPr>
        <p:spPr>
          <a:xfrm>
            <a:off x="10625667" y="185738"/>
            <a:ext cx="1303866" cy="356129"/>
          </a:xfrm>
          <a:prstGeom prst="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4B8C31C-97C9-044D-AB34-D2FE3D09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2C9897-7E0E-E44B-ABE0-97FE8965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1B69D4-D00B-E646-AB7C-FFF9EFC1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16CD1-EEA5-EB41-B210-C31D7BDE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6EEEDA-B867-414F-9111-F09167AE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13B5DA4-D518-1744-A5B3-CA0BBF1AF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190" y="230188"/>
            <a:ext cx="1234272" cy="2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B8C31C-97C9-044D-AB34-D2FE3D09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2C9897-7E0E-E44B-ABE0-97FE8965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1B69D4-D00B-E646-AB7C-FFF9EFC1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B16CD1-EEA5-EB41-B210-C31D7BDE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6EEEDA-B867-414F-9111-F09167AE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841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42586-8E0F-8A47-A8BA-1599610E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E0E6C87-7792-CB41-A2DC-F25425BD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43BC89-A643-034B-AB46-A283466E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A7D38A-31AE-0249-97A5-8B47E41F6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BEE852-0630-984E-9327-D785563F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8877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BDCC3-F773-CF4C-B768-5EA6002A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AAE0AB-0652-3F4A-8648-19FD3E9BF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03E827-568E-134B-B0DC-68AF2E4F2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906C152-B5C1-0A49-BB9F-AE45FB56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72A9E9-E6A6-F94D-A16C-8B3DE52B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8E7812-801E-904F-A1A0-B28818F5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4730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94232C-D3D0-0643-BE6F-4E3CAFBC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83FEC5-C42C-ED42-A4F0-42C1D8D12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213BC6-B139-5043-B476-56839E44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B923F42-2947-8D43-B83C-D3DD5590F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2856B5C-844E-EF44-86CA-6CA575D51B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EBFA62B-5E9B-0C48-A30D-4E92B3F7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1EA4504-E9E4-354F-A134-921A8A2B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9B074AA-1AAA-B54A-B862-12D52F30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7660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63D0B0-2DEF-394A-B93F-3403310D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B6F427-BD7F-7D4D-8A34-521DCDFE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EA0BF61-0EFA-C842-ACFB-1162A660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9895BE0-8266-2C4B-926A-C8034A9D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354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2EF9BB7-C569-F943-975F-2D605FCD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B84265B-10A7-5D4D-9136-E4DE986F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603BA7E-7A62-4142-BF99-39D902A3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98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D2AB8-3B22-084B-A83F-3EE294158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128C11-EE79-FB4C-9EB1-88A03F80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0308BCF-A911-EF4F-9C97-10E204D7C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7D1F526-B127-E747-BDBE-0D1B79F7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48737E3-EF27-0E4E-BD93-9BE8B4BA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C050C71-B594-7840-AE17-58D6C630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678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4FBD9B-AD37-BD43-88FE-FE516ACB4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37D7414-7C52-F743-9ACE-F4891C127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FC6F82-A937-A749-A0A8-E17653C07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D90A74-DF01-5540-AC86-D9134A14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076656-0D19-814C-991A-BB735619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CB1445-01E6-CD4F-8E70-C61F1E62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27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B3344C-07AA-B24E-8B31-764F98DD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 dirty="0"/>
              <a:t>編輯母片文字樣式</a:t>
            </a:r>
            <a:endParaRPr kumimoji="1" lang="en-US" altLang="zh-TW" dirty="0"/>
          </a:p>
          <a:p>
            <a:pPr lvl="1"/>
            <a:r>
              <a:rPr kumimoji="1" lang="zh-TW" altLang="en-US" dirty="0"/>
              <a:t>第二層</a:t>
            </a:r>
            <a:endParaRPr kumimoji="1" lang="en-US" altLang="zh-TW" dirty="0"/>
          </a:p>
          <a:p>
            <a:pPr lvl="2"/>
            <a:r>
              <a:rPr kumimoji="1" lang="zh-TW" altLang="en-US" dirty="0"/>
              <a:t>第三層</a:t>
            </a:r>
            <a:endParaRPr kumimoji="1" lang="en-US" altLang="zh-TW" dirty="0"/>
          </a:p>
          <a:p>
            <a:pPr lvl="3"/>
            <a:r>
              <a:rPr kumimoji="1" lang="zh-TW" altLang="en-US" dirty="0"/>
              <a:t>第四層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792D14-60DC-8A49-B9EB-654C5CC75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2EBE-C387-8E4C-AA01-79F22EC7A569}" type="datetimeFigureOut">
              <a:rPr kumimoji="1" lang="zh-TW" altLang="en-US" smtClean="0"/>
              <a:t>2023/12/05</a:t>
            </a:fld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EFE89C-D8F5-F24A-9396-1ED52D103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5C6F-8613-2144-B6EE-3346CE845F1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標題版面配置區 6">
            <a:extLst>
              <a:ext uri="{FF2B5EF4-FFF2-40B4-BE49-F238E27FC236}">
                <a16:creationId xmlns:a16="http://schemas.microsoft.com/office/drawing/2014/main" id="{6712EAD1-B5BA-794F-B2BC-027EE6FB0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75A771C-DD8D-2C4B-94A2-2865BBA93FC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203" y="224567"/>
            <a:ext cx="1218662" cy="2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1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6"/>
        </a:buBlip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g"/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16.png"/><Relationship Id="rId16" Type="http://schemas.openxmlformats.org/officeDocument/2006/relationships/image" Target="../media/image30.jpe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A23F8DA-0058-C541-A9B8-3BAA213B9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59CF686-8D07-294E-9EAB-1E573C9E917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5006" y="3094943"/>
            <a:ext cx="8424513" cy="1177925"/>
          </a:xfrm>
        </p:spPr>
        <p:txBody>
          <a:bodyPr>
            <a:noAutofit/>
          </a:bodyPr>
          <a:lstStyle/>
          <a:p>
            <a:pPr algn="ctr"/>
            <a:r>
              <a:rPr kumimoji="1" lang="en-US" altLang="zh-TW" sz="5500" spc="-300" dirty="0" smtClean="0">
                <a:ln w="28575">
                  <a:noFill/>
                </a:ln>
                <a:solidFill>
                  <a:schemeClr val="bg1"/>
                </a:solidFill>
              </a:rPr>
              <a:t>2023 </a:t>
            </a:r>
            <a:r>
              <a:rPr kumimoji="1" lang="en-US" altLang="zh-TW" sz="5500" spc="-300" dirty="0" smtClean="0">
                <a:ln w="28575">
                  <a:noFill/>
                </a:ln>
                <a:solidFill>
                  <a:schemeClr val="bg1"/>
                </a:solidFill>
              </a:rPr>
              <a:t>Investor conference </a:t>
            </a:r>
            <a:endParaRPr kumimoji="1" lang="zh-TW" altLang="en-US" sz="5500" spc="-300" dirty="0">
              <a:ln w="285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圓角矩形 5">
            <a:extLst>
              <a:ext uri="{FF2B5EF4-FFF2-40B4-BE49-F238E27FC236}">
                <a16:creationId xmlns:a16="http://schemas.microsoft.com/office/drawing/2014/main" id="{C50C0804-D4A6-2048-AF22-69E9A778554C}"/>
              </a:ext>
            </a:extLst>
          </p:cNvPr>
          <p:cNvSpPr/>
          <p:nvPr/>
        </p:nvSpPr>
        <p:spPr>
          <a:xfrm>
            <a:off x="625088" y="2067767"/>
            <a:ext cx="5176272" cy="1027176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000" b="1" dirty="0"/>
              <a:t>Cheer </a:t>
            </a:r>
            <a:r>
              <a:rPr lang="en-US" altLang="zh-TW" sz="6000" b="1" dirty="0" smtClean="0"/>
              <a:t>Time</a:t>
            </a:r>
            <a:endParaRPr kumimoji="1" lang="zh-TW" altLang="en-US" sz="6000" b="1" dirty="0">
              <a:solidFill>
                <a:schemeClr val="tx1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DAB7FAA-D02B-B54D-9DB1-C989D85209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71" y="220437"/>
            <a:ext cx="1234272" cy="2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76" y="365125"/>
            <a:ext cx="10577324" cy="1325563"/>
          </a:xfrm>
        </p:spPr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Certification License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圓角矩形 1">
            <a:extLst>
              <a:ext uri="{FF2B5EF4-FFF2-40B4-BE49-F238E27FC236}">
                <a16:creationId xmlns:a16="http://schemas.microsoft.com/office/drawing/2014/main" id="{F04AB88A-2FA3-4040-B8B2-1EDECB6F2AAA}"/>
              </a:ext>
            </a:extLst>
          </p:cNvPr>
          <p:cNvSpPr/>
          <p:nvPr/>
        </p:nvSpPr>
        <p:spPr>
          <a:xfrm>
            <a:off x="3553161" y="1690688"/>
            <a:ext cx="2327687" cy="4535300"/>
          </a:xfrm>
          <a:prstGeom prst="roundRect">
            <a:avLst>
              <a:gd name="adj" fmla="val 3700"/>
            </a:avLst>
          </a:prstGeom>
          <a:solidFill>
            <a:srgbClr val="FF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圓角矩形 20">
            <a:extLst>
              <a:ext uri="{FF2B5EF4-FFF2-40B4-BE49-F238E27FC236}">
                <a16:creationId xmlns:a16="http://schemas.microsoft.com/office/drawing/2014/main" id="{C31CD083-9239-EB48-9D06-861B73E5E382}"/>
              </a:ext>
            </a:extLst>
          </p:cNvPr>
          <p:cNvSpPr/>
          <p:nvPr/>
        </p:nvSpPr>
        <p:spPr>
          <a:xfrm>
            <a:off x="872714" y="1690688"/>
            <a:ext cx="2327687" cy="4535300"/>
          </a:xfrm>
          <a:prstGeom prst="roundRect">
            <a:avLst>
              <a:gd name="adj" fmla="val 3318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54C86E0B-5BF0-E145-B91E-30EF63A83BDD}"/>
              </a:ext>
            </a:extLst>
          </p:cNvPr>
          <p:cNvSpPr/>
          <p:nvPr/>
        </p:nvSpPr>
        <p:spPr>
          <a:xfrm>
            <a:off x="8914055" y="1690688"/>
            <a:ext cx="2327687" cy="4535300"/>
          </a:xfrm>
          <a:prstGeom prst="roundRect">
            <a:avLst>
              <a:gd name="adj" fmla="val 2937"/>
            </a:avLst>
          </a:prstGeom>
          <a:solidFill>
            <a:srgbClr val="FF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圓角矩形 22">
            <a:extLst>
              <a:ext uri="{FF2B5EF4-FFF2-40B4-BE49-F238E27FC236}">
                <a16:creationId xmlns:a16="http://schemas.microsoft.com/office/drawing/2014/main" id="{F22F3B92-0B5C-8B4C-A30A-BC0A825DADBF}"/>
              </a:ext>
            </a:extLst>
          </p:cNvPr>
          <p:cNvSpPr/>
          <p:nvPr/>
        </p:nvSpPr>
        <p:spPr>
          <a:xfrm>
            <a:off x="6233608" y="1690688"/>
            <a:ext cx="2327687" cy="4535300"/>
          </a:xfrm>
          <a:prstGeom prst="roundRect">
            <a:avLst>
              <a:gd name="adj" fmla="val 2555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8" name="內容版面配置區 6">
            <a:extLst>
              <a:ext uri="{FF2B5EF4-FFF2-40B4-BE49-F238E27FC236}">
                <a16:creationId xmlns:a16="http://schemas.microsoft.com/office/drawing/2014/main" id="{3F767CCC-91A2-6E45-A0D9-DE601DAEF365}"/>
              </a:ext>
            </a:extLst>
          </p:cNvPr>
          <p:cNvSpPr txBox="1">
            <a:spLocks/>
          </p:cNvSpPr>
          <p:nvPr/>
        </p:nvSpPr>
        <p:spPr>
          <a:xfrm>
            <a:off x="863076" y="1888019"/>
            <a:ext cx="2327687" cy="35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kumimoji="1" lang="en" altLang="zh-TW" dirty="0"/>
              <a:t>ISO </a:t>
            </a:r>
            <a:r>
              <a:rPr kumimoji="1" lang="en-US" altLang="zh-TW" dirty="0"/>
              <a:t>9001</a:t>
            </a:r>
            <a:endParaRPr kumimoji="1" lang="zh-TW" altLang="en-US" sz="1800" dirty="0"/>
          </a:p>
        </p:txBody>
      </p:sp>
      <p:sp>
        <p:nvSpPr>
          <p:cNvPr id="25" name="內容版面配置區 6">
            <a:extLst>
              <a:ext uri="{FF2B5EF4-FFF2-40B4-BE49-F238E27FC236}">
                <a16:creationId xmlns:a16="http://schemas.microsoft.com/office/drawing/2014/main" id="{9A64C42A-C9F2-DD41-8B5F-F7553374E071}"/>
              </a:ext>
            </a:extLst>
          </p:cNvPr>
          <p:cNvSpPr txBox="1">
            <a:spLocks/>
          </p:cNvSpPr>
          <p:nvPr/>
        </p:nvSpPr>
        <p:spPr>
          <a:xfrm>
            <a:off x="3543523" y="1888019"/>
            <a:ext cx="2327687" cy="35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kumimoji="1" lang="en" altLang="zh-TW" dirty="0"/>
              <a:t>ISO </a:t>
            </a:r>
            <a:r>
              <a:rPr kumimoji="1" lang="en-US" altLang="zh-TW" dirty="0"/>
              <a:t>14001</a:t>
            </a:r>
            <a:endParaRPr kumimoji="1" lang="zh-TW" altLang="en-US" sz="1800" dirty="0"/>
          </a:p>
        </p:txBody>
      </p:sp>
      <p:sp>
        <p:nvSpPr>
          <p:cNvPr id="26" name="內容版面配置區 6">
            <a:extLst>
              <a:ext uri="{FF2B5EF4-FFF2-40B4-BE49-F238E27FC236}">
                <a16:creationId xmlns:a16="http://schemas.microsoft.com/office/drawing/2014/main" id="{29A7E5E9-892E-3642-9967-0CCCEBD8EB2E}"/>
              </a:ext>
            </a:extLst>
          </p:cNvPr>
          <p:cNvSpPr txBox="1">
            <a:spLocks/>
          </p:cNvSpPr>
          <p:nvPr/>
        </p:nvSpPr>
        <p:spPr>
          <a:xfrm>
            <a:off x="6223970" y="1888019"/>
            <a:ext cx="2327687" cy="35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kumimoji="1" lang="en-US" altLang="zh-TW" dirty="0"/>
              <a:t>IATF 16949</a:t>
            </a:r>
            <a:endParaRPr kumimoji="1" lang="zh-TW" altLang="en-US" sz="1800"/>
          </a:p>
        </p:txBody>
      </p:sp>
      <p:sp>
        <p:nvSpPr>
          <p:cNvPr id="27" name="內容版面配置區 6">
            <a:extLst>
              <a:ext uri="{FF2B5EF4-FFF2-40B4-BE49-F238E27FC236}">
                <a16:creationId xmlns:a16="http://schemas.microsoft.com/office/drawing/2014/main" id="{9EEE2ACD-E2C3-6F46-B23C-3C52985993C5}"/>
              </a:ext>
            </a:extLst>
          </p:cNvPr>
          <p:cNvSpPr txBox="1">
            <a:spLocks/>
          </p:cNvSpPr>
          <p:nvPr/>
        </p:nvSpPr>
        <p:spPr>
          <a:xfrm>
            <a:off x="8904417" y="1888019"/>
            <a:ext cx="2327687" cy="35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0"/>
              </a:lnSpc>
            </a:pPr>
            <a:r>
              <a:rPr kumimoji="1" lang="en-US" altLang="zh-TW" dirty="0"/>
              <a:t>QC </a:t>
            </a:r>
            <a:r>
              <a:rPr kumimoji="1" lang="en-US" altLang="zh-TW" dirty="0" smtClean="0"/>
              <a:t>080000</a:t>
            </a:r>
            <a:endParaRPr kumimoji="1" lang="zh-TW" altLang="en-US" sz="1800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DC53BDF8-0782-3742-AD48-82137CC644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76" y="2391410"/>
            <a:ext cx="2548085" cy="360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DE44F73C-9A4B-DD4D-9B1B-255DC2F4FB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656" y="2391410"/>
            <a:ext cx="2617473" cy="360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03F5E668-44FC-6C49-B8A8-238C2B4E38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224" y="2391410"/>
            <a:ext cx="2617473" cy="360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24C0B438-8E0A-D148-BF24-3A65D591CD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793" y="2391410"/>
            <a:ext cx="2541397" cy="3600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9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A56EE2-CAD0-3B4D-B03E-8505648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dirty="0" smtClean="0"/>
              <a:t>Financial Results</a:t>
            </a:r>
            <a:endParaRPr kumimoji="1"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E6C308A-D6F6-554F-80E7-358551DB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7613"/>
            <a:ext cx="10515600" cy="3225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b="0" dirty="0"/>
              <a:t>About </a:t>
            </a:r>
            <a:r>
              <a:rPr kumimoji="1" lang="en-US" altLang="zh-CN" b="0" dirty="0" err="1"/>
              <a:t>CheerTime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u="sng" dirty="0">
                <a:solidFill>
                  <a:srgbClr val="C00000"/>
                </a:solidFill>
              </a:rPr>
              <a:t>Financial Results</a:t>
            </a:r>
          </a:p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2023</a:t>
            </a:r>
            <a:r>
              <a:rPr kumimoji="1" lang="zh-TW" altLang="en-US" b="0" dirty="0" smtClean="0"/>
              <a:t> </a:t>
            </a:r>
            <a:r>
              <a:rPr kumimoji="1" lang="en-US" altLang="zh-TW" b="0" dirty="0"/>
              <a:t>Business Update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b="0" dirty="0"/>
              <a:t>Q&amp;A</a:t>
            </a:r>
            <a:endParaRPr kumimoji="1" lang="zh-TW" altLang="en-US" b="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9161668-ED33-A74C-AAB5-718178C1D477}"/>
              </a:ext>
            </a:extLst>
          </p:cNvPr>
          <p:cNvCxnSpPr/>
          <p:nvPr/>
        </p:nvCxnSpPr>
        <p:spPr>
          <a:xfrm>
            <a:off x="5273040" y="3104197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6E09BECC-1849-9444-8020-7709473A0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88" y="5371452"/>
            <a:ext cx="958482" cy="9584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AA95EF3-A841-7E4F-B3C2-1DF8AEB6F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24" y="5355226"/>
            <a:ext cx="1000208" cy="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Revenue Trend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033743"/>
              </p:ext>
            </p:extLst>
          </p:nvPr>
        </p:nvGraphicFramePr>
        <p:xfrm>
          <a:off x="838200" y="1554480"/>
          <a:ext cx="10246359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12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Profitability Trend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17624"/>
              </p:ext>
            </p:extLst>
          </p:nvPr>
        </p:nvGraphicFramePr>
        <p:xfrm>
          <a:off x="381000" y="1609408"/>
          <a:ext cx="10972800" cy="477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9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Gross Margin and Net Income Trend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23822"/>
              </p:ext>
            </p:extLst>
          </p:nvPr>
        </p:nvGraphicFramePr>
        <p:xfrm>
          <a:off x="838200" y="1475739"/>
          <a:ext cx="10662920" cy="5199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Financial Structure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90654"/>
              </p:ext>
            </p:extLst>
          </p:nvPr>
        </p:nvGraphicFramePr>
        <p:xfrm>
          <a:off x="1402080" y="1690688"/>
          <a:ext cx="9829800" cy="479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PCB</a:t>
            </a:r>
            <a:r>
              <a:rPr kumimoji="1" lang="zh-TW" altLang="en-US" dirty="0">
                <a:solidFill>
                  <a:srgbClr val="707372"/>
                </a:solidFill>
              </a:rPr>
              <a:t> </a:t>
            </a:r>
            <a:r>
              <a:rPr kumimoji="1" lang="en-US" altLang="zh-TW" dirty="0" smtClean="0">
                <a:solidFill>
                  <a:srgbClr val="707372"/>
                </a:solidFill>
              </a:rPr>
              <a:t>Industry overview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www.tpca.org.tw/UploadImage/MessageItem/6383556533013608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62" y="1378267"/>
            <a:ext cx="8789642" cy="503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9001760" y="6411001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Source </a:t>
            </a:r>
            <a:r>
              <a:rPr lang="en-US" altLang="zh-TW" dirty="0"/>
              <a:t>: </a:t>
            </a:r>
            <a:r>
              <a:rPr lang="en-US" altLang="zh-TW" dirty="0" smtClean="0"/>
              <a:t>TPCA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397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PCB</a:t>
            </a:r>
            <a:r>
              <a:rPr kumimoji="1" lang="zh-TW" altLang="en-US" dirty="0">
                <a:solidFill>
                  <a:srgbClr val="707372"/>
                </a:solidFill>
              </a:rPr>
              <a:t> </a:t>
            </a:r>
            <a:r>
              <a:rPr kumimoji="1" lang="zh-TW" altLang="en-US" dirty="0" smtClean="0">
                <a:solidFill>
                  <a:srgbClr val="707372"/>
                </a:solidFill>
              </a:rPr>
              <a:t> </a:t>
            </a:r>
            <a:r>
              <a:rPr kumimoji="1" lang="en-US" altLang="zh-TW" dirty="0" smtClean="0">
                <a:solidFill>
                  <a:srgbClr val="707372"/>
                </a:solidFill>
              </a:rPr>
              <a:t>Industry </a:t>
            </a:r>
            <a:r>
              <a:rPr kumimoji="1" lang="en-US" altLang="zh-TW" dirty="0">
                <a:solidFill>
                  <a:srgbClr val="707372"/>
                </a:solidFill>
              </a:rPr>
              <a:t>overview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s://www.tpca.org.tw/UploadImage/MessageItem/6383564198237577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91" y="1495839"/>
            <a:ext cx="9783557" cy="52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798197" y="6411001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Source : TPCA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824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Revenue Trend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圖表 8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7840" y="1585609"/>
          <a:ext cx="11135360" cy="490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257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Revenue distribution</a:t>
            </a:r>
            <a:r>
              <a:rPr kumimoji="1" lang="en-US" altLang="zh-TW" dirty="0" smtClean="0">
                <a:solidFill>
                  <a:srgbClr val="707372"/>
                </a:solidFill>
              </a:rPr>
              <a:t/>
            </a:r>
            <a:br>
              <a:rPr kumimoji="1" lang="en-US" altLang="zh-TW" dirty="0" smtClean="0">
                <a:solidFill>
                  <a:srgbClr val="707372"/>
                </a:solidFill>
              </a:rPr>
            </a:b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9" name="圖表 8"/>
          <p:cNvGraphicFramePr>
            <a:graphicFrameLocks/>
          </p:cNvGraphicFramePr>
          <p:nvPr>
            <p:extLst/>
          </p:nvPr>
        </p:nvGraphicFramePr>
        <p:xfrm>
          <a:off x="1727199" y="1810327"/>
          <a:ext cx="8100291" cy="446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9144000" y="3586480"/>
            <a:ext cx="112082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Drilling</a:t>
            </a:r>
          </a:p>
          <a:p>
            <a:r>
              <a:rPr lang="en-US" altLang="zh-TW" dirty="0" smtClean="0"/>
              <a:t>P-copper</a:t>
            </a:r>
          </a:p>
          <a:p>
            <a:r>
              <a:rPr lang="en-US" altLang="zh-TW" dirty="0" smtClean="0"/>
              <a:t>PCB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44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A56EE2-CAD0-3B4D-B03E-8505648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b="0" dirty="0"/>
              <a:t>Disclaimer </a:t>
            </a:r>
            <a:endParaRPr kumimoji="1"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E6C308A-D6F6-554F-80E7-358551DB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0945"/>
            <a:ext cx="10515600" cy="3225737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endParaRPr lang="zh-TW" altLang="en-US" sz="2600" b="0" dirty="0"/>
          </a:p>
          <a:p>
            <a:r>
              <a:rPr lang="en-US" altLang="zh-TW" sz="2600" b="0" dirty="0"/>
              <a:t>The presentation contains projections &amp; estimates of financial information </a:t>
            </a:r>
            <a:r>
              <a:rPr lang="en-US" altLang="zh-TW" sz="2600" b="0" dirty="0" smtClean="0"/>
              <a:t>as well </a:t>
            </a:r>
            <a:r>
              <a:rPr lang="en-US" altLang="zh-TW" sz="2600" b="0" dirty="0"/>
              <a:t>as market and product developments for future periods. </a:t>
            </a:r>
            <a:r>
              <a:rPr lang="en-US" altLang="zh-TW" sz="2600" b="0" dirty="0" smtClean="0"/>
              <a:t>These projections </a:t>
            </a:r>
            <a:r>
              <a:rPr lang="en-US" altLang="zh-TW" sz="2600" b="0" dirty="0"/>
              <a:t>&amp; estimates are based on information currently available </a:t>
            </a:r>
            <a:r>
              <a:rPr lang="en-US" altLang="zh-TW" sz="2600" b="0" dirty="0" smtClean="0"/>
              <a:t>which we </a:t>
            </a:r>
            <a:r>
              <a:rPr lang="en-US" altLang="zh-TW" sz="2600" b="0" dirty="0"/>
              <a:t>believe to be reliable, but they involve risks &amp; uncertainties. Our </a:t>
            </a:r>
            <a:r>
              <a:rPr lang="en-US" altLang="zh-TW" sz="2600" b="0" dirty="0" smtClean="0"/>
              <a:t>actual results </a:t>
            </a:r>
            <a:r>
              <a:rPr lang="en-US" altLang="zh-TW" sz="2600" b="0" dirty="0"/>
              <a:t>of operations &amp; financial condition may differ significantly from </a:t>
            </a:r>
            <a:r>
              <a:rPr lang="en-US" altLang="zh-TW" sz="2600" b="0" dirty="0" smtClean="0"/>
              <a:t>those contained </a:t>
            </a:r>
            <a:r>
              <a:rPr lang="en-US" altLang="zh-TW" sz="2600" b="0" dirty="0"/>
              <a:t>in projections &amp; estimates. The projections &amp; estimates should </a:t>
            </a:r>
            <a:r>
              <a:rPr lang="en-US" altLang="zh-TW" sz="2600" b="0" dirty="0" smtClean="0"/>
              <a:t>not be </a:t>
            </a:r>
            <a:r>
              <a:rPr lang="en-US" altLang="zh-TW" sz="2600" b="0" dirty="0"/>
              <a:t>interpreted as legally binding commitments, but rather as </a:t>
            </a:r>
            <a:r>
              <a:rPr lang="en-US" altLang="zh-TW" sz="2600" b="0" dirty="0" smtClean="0"/>
              <a:t>flexible information </a:t>
            </a:r>
            <a:r>
              <a:rPr lang="en-US" altLang="zh-TW" sz="2600" b="0" dirty="0"/>
              <a:t>subject to change occasionally.</a:t>
            </a:r>
            <a:endParaRPr lang="zh-TW" altLang="en-US" sz="2600" b="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9161668-ED33-A74C-AAB5-718178C1D477}"/>
              </a:ext>
            </a:extLst>
          </p:cNvPr>
          <p:cNvCxnSpPr/>
          <p:nvPr/>
        </p:nvCxnSpPr>
        <p:spPr>
          <a:xfrm>
            <a:off x="5273040" y="3104197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Profitability Trend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1000" y="1452880"/>
          <a:ext cx="10972800" cy="516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68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Gross Margin and Net Income Trend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4400" y="1269999"/>
          <a:ext cx="10116766" cy="550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3263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Financial Structure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" name="圖表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3311" y="1748789"/>
          <a:ext cx="10400489" cy="474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368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Cash Flow </a:t>
            </a:r>
            <a:r>
              <a:rPr kumimoji="1" lang="en-US" altLang="zh-TW" dirty="0">
                <a:solidFill>
                  <a:srgbClr val="707372"/>
                </a:solidFill>
              </a:rPr>
              <a:t>from </a:t>
            </a:r>
            <a:r>
              <a:rPr kumimoji="1" lang="en-US" altLang="zh-TW" dirty="0" smtClean="0">
                <a:solidFill>
                  <a:srgbClr val="707372"/>
                </a:solidFill>
              </a:rPr>
              <a:t>Operating Activities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圖表 4"/>
          <p:cNvGraphicFramePr/>
          <p:nvPr>
            <p:extLst/>
          </p:nvPr>
        </p:nvGraphicFramePr>
        <p:xfrm>
          <a:off x="2336800" y="1415414"/>
          <a:ext cx="8128000" cy="505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085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A56EE2-CAD0-3B4D-B03E-8505648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dirty="0" smtClean="0"/>
              <a:t>2023</a:t>
            </a:r>
            <a:r>
              <a:rPr kumimoji="1" lang="zh-TW" altLang="en-US" sz="4400" dirty="0" smtClean="0"/>
              <a:t> </a:t>
            </a:r>
            <a:r>
              <a:rPr kumimoji="1" lang="en-US" altLang="zh-TW" sz="4400" dirty="0" smtClean="0"/>
              <a:t>Business Update</a:t>
            </a:r>
            <a:endParaRPr kumimoji="1"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E6C308A-D6F6-554F-80E7-358551DB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7613"/>
            <a:ext cx="10515600" cy="3225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b="0" dirty="0"/>
              <a:t>About </a:t>
            </a:r>
            <a:r>
              <a:rPr kumimoji="1" lang="en-US" altLang="zh-CN" b="0" dirty="0" err="1"/>
              <a:t>CheerTime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b="0" dirty="0"/>
              <a:t>Financial Results</a:t>
            </a:r>
          </a:p>
          <a:p>
            <a:pPr algn="ctr">
              <a:lnSpc>
                <a:spcPct val="100000"/>
              </a:lnSpc>
            </a:pPr>
            <a:r>
              <a:rPr kumimoji="1" lang="en-US" altLang="zh-CN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kumimoji="1" lang="zh-TW" alt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zh-TW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Update</a:t>
            </a:r>
            <a:endParaRPr kumimoji="1" lang="en-US" altLang="zh-CN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kumimoji="1" lang="en-US" altLang="zh-CN" b="0" dirty="0"/>
              <a:t>Q&amp;A</a:t>
            </a:r>
            <a:endParaRPr kumimoji="1" lang="zh-TW" altLang="en-US" b="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9161668-ED33-A74C-AAB5-718178C1D477}"/>
              </a:ext>
            </a:extLst>
          </p:cNvPr>
          <p:cNvCxnSpPr/>
          <p:nvPr/>
        </p:nvCxnSpPr>
        <p:spPr>
          <a:xfrm>
            <a:off x="5273040" y="3104197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6E09BECC-1849-9444-8020-7709473A0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88" y="5371452"/>
            <a:ext cx="958482" cy="9584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AA95EF3-A841-7E4F-B3C2-1DF8AEB6F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24" y="5355226"/>
            <a:ext cx="1000208" cy="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2023 Business Update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534627" y="1520001"/>
            <a:ext cx="8222123" cy="1885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2400" dirty="0"/>
              <a:t>Stable financial </a:t>
            </a:r>
            <a:r>
              <a:rPr lang="en-US" altLang="zh-TW" sz="2400" dirty="0" smtClean="0"/>
              <a:t>structure</a:t>
            </a:r>
          </a:p>
          <a:p>
            <a:pPr marL="914400" lvl="1" indent="-4572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Debt ratio remains below 35</a:t>
            </a:r>
            <a:r>
              <a:rPr lang="en-US" altLang="zh-TW" sz="2400" dirty="0" smtClean="0"/>
              <a:t>%</a:t>
            </a:r>
          </a:p>
          <a:p>
            <a:pPr marL="914400" lvl="1" indent="-4572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Positive cash flow from </a:t>
            </a:r>
            <a:r>
              <a:rPr lang="en-US" altLang="zh-TW" sz="2400" dirty="0" smtClean="0"/>
              <a:t>operations</a:t>
            </a:r>
          </a:p>
          <a:p>
            <a:pPr marL="914400" lvl="1" indent="-4572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The bank's quota utilization rate remains below 40</a:t>
            </a:r>
            <a:r>
              <a:rPr lang="en-US" altLang="zh-TW" sz="2400" dirty="0" smtClean="0"/>
              <a:t>%</a:t>
            </a:r>
            <a:endParaRPr lang="en-US" altLang="zh-TW" sz="2400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534627" y="3550793"/>
            <a:ext cx="1154175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2400" dirty="0"/>
              <a:t>Business remains stable despite industrial </a:t>
            </a:r>
            <a:r>
              <a:rPr lang="en-US" altLang="zh-TW" sz="2400" dirty="0" smtClean="0"/>
              <a:t>recession</a:t>
            </a:r>
          </a:p>
          <a:p>
            <a:pPr marL="800100" lvl="1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Deeply develop customer relationships and provide one-stop </a:t>
            </a:r>
            <a:r>
              <a:rPr lang="en-US" altLang="zh-TW" sz="2400" dirty="0" smtClean="0"/>
              <a:t>service</a:t>
            </a:r>
          </a:p>
          <a:p>
            <a:pPr marL="800100" lvl="1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The conversion rate of sample orders to mass production continues to </a:t>
            </a:r>
            <a:r>
              <a:rPr lang="en-US" altLang="zh-TW" sz="2400" dirty="0" smtClean="0"/>
              <a:t>increase</a:t>
            </a:r>
          </a:p>
          <a:p>
            <a:pPr marL="800100" lvl="1" indent="-342900">
              <a:lnSpc>
                <a:spcPts val="3500"/>
              </a:lnSpc>
              <a:buFont typeface="Wingdings" panose="05000000000000000000" pitchFamily="2" charset="2"/>
              <a:buChar char="l"/>
            </a:pPr>
            <a:r>
              <a:rPr lang="en-US" altLang="zh-TW" sz="2400" dirty="0"/>
              <a:t>Strengthen production management </a:t>
            </a:r>
            <a:r>
              <a:rPr lang="en-US" altLang="zh-TW" sz="2400" dirty="0" smtClean="0"/>
              <a:t>capabilities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29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>
                <a:solidFill>
                  <a:srgbClr val="707372"/>
                </a:solidFill>
              </a:rPr>
              <a:t>2023 Business Update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721361" y="1690688"/>
            <a:ext cx="10769600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2400" dirty="0"/>
              <a:t>New management team creates new atmosphere in factory </a:t>
            </a:r>
            <a:r>
              <a:rPr lang="en-US" altLang="zh-TW" sz="2400" dirty="0" smtClean="0"/>
              <a:t>affairs</a:t>
            </a:r>
          </a:p>
          <a:p>
            <a:pPr marL="800100"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2400" dirty="0"/>
              <a:t>R</a:t>
            </a:r>
            <a:r>
              <a:rPr lang="en-US" altLang="zh-TW" sz="2400" dirty="0" smtClean="0"/>
              <a:t>educing purchasing </a:t>
            </a:r>
            <a:r>
              <a:rPr lang="en-US" altLang="zh-TW" sz="2400" dirty="0"/>
              <a:t>and personnel </a:t>
            </a:r>
            <a:r>
              <a:rPr lang="en-US" altLang="zh-TW" sz="2400" dirty="0" smtClean="0"/>
              <a:t>costs</a:t>
            </a:r>
          </a:p>
          <a:p>
            <a:pPr marL="800100"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2400" dirty="0"/>
              <a:t>Continuously improve process and production quality</a:t>
            </a:r>
            <a:endParaRPr lang="en-US" altLang="zh-TW" sz="2400" dirty="0" smtClean="0"/>
          </a:p>
          <a:p>
            <a:pPr marL="285750" indent="-28575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TW" sz="2400" dirty="0"/>
              <a:t>ESG sustainable </a:t>
            </a:r>
            <a:r>
              <a:rPr lang="en-US" altLang="zh-TW" sz="2400" dirty="0" smtClean="0"/>
              <a:t>environment</a:t>
            </a:r>
          </a:p>
          <a:p>
            <a:pPr marL="800100"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2400" dirty="0"/>
              <a:t>Complete the </a:t>
            </a:r>
            <a:r>
              <a:rPr lang="en-US" altLang="zh-TW" sz="2400" dirty="0" smtClean="0"/>
              <a:t>Greenhouse Gas Emission Inventory Report </a:t>
            </a:r>
            <a:r>
              <a:rPr lang="en-US" altLang="zh-TW" sz="2400" dirty="0"/>
              <a:t>of </a:t>
            </a:r>
            <a:r>
              <a:rPr lang="en-US" altLang="zh-TW" sz="2400" dirty="0" smtClean="0"/>
              <a:t>Scope 1 and Scope 2</a:t>
            </a:r>
          </a:p>
          <a:p>
            <a:pPr marL="800100" lvl="1" indent="-34290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TW" sz="2400" dirty="0"/>
              <a:t>Promote low-carbon and smart energy efficiency improvement plans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927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A56EE2-CAD0-3B4D-B03E-8505648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dirty="0" smtClean="0"/>
              <a:t>Q&amp;A</a:t>
            </a:r>
            <a:endParaRPr kumimoji="1"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E6C308A-D6F6-554F-80E7-358551DB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7613"/>
            <a:ext cx="10515600" cy="3225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TW" b="0" dirty="0" smtClean="0"/>
              <a:t>Thanks for listing</a:t>
            </a:r>
            <a:endParaRPr kumimoji="1" lang="zh-TW" altLang="en-US" b="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9161668-ED33-A74C-AAB5-718178C1D477}"/>
              </a:ext>
            </a:extLst>
          </p:cNvPr>
          <p:cNvCxnSpPr/>
          <p:nvPr/>
        </p:nvCxnSpPr>
        <p:spPr>
          <a:xfrm>
            <a:off x="5273040" y="3104197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6E09BECC-1849-9444-8020-7709473A0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88" y="5371452"/>
            <a:ext cx="958482" cy="9584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AA95EF3-A841-7E4F-B3C2-1DF8AEB6F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24" y="5355226"/>
            <a:ext cx="1000208" cy="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A56EE2-CAD0-3B4D-B03E-8505648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dirty="0" smtClean="0"/>
              <a:t>AGENDA</a:t>
            </a:r>
            <a:endParaRPr kumimoji="1"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E6C308A-D6F6-554F-80E7-358551DB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7613"/>
            <a:ext cx="10515600" cy="3225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About </a:t>
            </a:r>
            <a:r>
              <a:rPr kumimoji="1" lang="en-US" altLang="zh-CN" b="0" dirty="0" err="1" smtClean="0"/>
              <a:t>CheerTime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Financial Results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2023</a:t>
            </a:r>
            <a:r>
              <a:rPr kumimoji="1" lang="zh-TW" altLang="en-US" b="0" dirty="0" smtClean="0"/>
              <a:t> </a:t>
            </a:r>
            <a:r>
              <a:rPr kumimoji="1" lang="en-US" altLang="zh-TW" b="0" dirty="0" smtClean="0"/>
              <a:t>Business Update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Q&amp;A</a:t>
            </a:r>
            <a:endParaRPr kumimoji="1" lang="zh-TW" altLang="en-US" b="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9161668-ED33-A74C-AAB5-718178C1D477}"/>
              </a:ext>
            </a:extLst>
          </p:cNvPr>
          <p:cNvCxnSpPr/>
          <p:nvPr/>
        </p:nvCxnSpPr>
        <p:spPr>
          <a:xfrm>
            <a:off x="5273040" y="3104197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6E09BECC-1849-9444-8020-7709473A0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88" y="5371452"/>
            <a:ext cx="958482" cy="9584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AA95EF3-A841-7E4F-B3C2-1DF8AEB6F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24" y="5355226"/>
            <a:ext cx="1000208" cy="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0A56EE2-CAD0-3B4D-B03E-850564810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TW" sz="4400" dirty="0" smtClean="0"/>
              <a:t>About Cheer Time</a:t>
            </a:r>
            <a:endParaRPr kumimoji="1" lang="zh-TW" altLang="en-US" sz="4400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E6C308A-D6F6-554F-80E7-358551DB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7613"/>
            <a:ext cx="10515600" cy="3225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kumimoji="1" lang="en-US" altLang="zh-CN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Cheer Time</a:t>
            </a:r>
            <a:endParaRPr kumimoji="1" lang="en-US" altLang="zh-CN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r>
              <a:rPr kumimoji="1" lang="en-US" altLang="zh-CN" b="0" dirty="0"/>
              <a:t>Financial Results</a:t>
            </a:r>
          </a:p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2023</a:t>
            </a:r>
            <a:r>
              <a:rPr kumimoji="1" lang="zh-TW" altLang="en-US" b="0" dirty="0" smtClean="0"/>
              <a:t> </a:t>
            </a:r>
            <a:r>
              <a:rPr kumimoji="1" lang="en-US" altLang="zh-TW" b="0" dirty="0"/>
              <a:t>Business Update</a:t>
            </a:r>
            <a:endParaRPr kumimoji="1" lang="en-US" altLang="zh-CN" b="0" dirty="0"/>
          </a:p>
          <a:p>
            <a:pPr algn="ctr">
              <a:lnSpc>
                <a:spcPct val="100000"/>
              </a:lnSpc>
            </a:pPr>
            <a:r>
              <a:rPr kumimoji="1" lang="en-US" altLang="zh-CN" b="0" dirty="0" smtClean="0"/>
              <a:t>Q&amp;A</a:t>
            </a:r>
            <a:endParaRPr kumimoji="1" lang="zh-TW" altLang="en-US" b="0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C9161668-ED33-A74C-AAB5-718178C1D477}"/>
              </a:ext>
            </a:extLst>
          </p:cNvPr>
          <p:cNvCxnSpPr/>
          <p:nvPr/>
        </p:nvCxnSpPr>
        <p:spPr>
          <a:xfrm>
            <a:off x="5273040" y="3104197"/>
            <a:ext cx="16459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6E09BECC-1849-9444-8020-7709473A0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88" y="5371452"/>
            <a:ext cx="958482" cy="95848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AA95EF3-A841-7E4F-B3C2-1DF8AEB6F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824" y="5355226"/>
            <a:ext cx="1000208" cy="9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Introduction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D2DD7DDC-29C6-C74B-93FC-92D07211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127" y="1522952"/>
            <a:ext cx="10341746" cy="5225803"/>
          </a:xfrm>
        </p:spPr>
        <p:txBody>
          <a:bodyPr>
            <a:normAutofit/>
          </a:bodyPr>
          <a:lstStyle/>
          <a:p>
            <a:r>
              <a:rPr lang="en-US" altLang="zh-TW" b="0" dirty="0" smtClean="0"/>
              <a:t>Cheer Time Enterprise Co., Ltd</a:t>
            </a:r>
            <a:endParaRPr lang="zh-TW" altLang="en-US" b="0" dirty="0"/>
          </a:p>
          <a:p>
            <a:r>
              <a:rPr lang="en-US" altLang="zh-TW" b="0" dirty="0" smtClean="0"/>
              <a:t>Founding Time</a:t>
            </a:r>
            <a:r>
              <a:rPr lang="zh-TW" altLang="en-US" b="0" dirty="0" smtClean="0"/>
              <a:t>： </a:t>
            </a:r>
            <a:r>
              <a:rPr lang="en-US" altLang="zh-TW" b="0" dirty="0" smtClean="0"/>
              <a:t>1987/07/28 (Listing on 2009)</a:t>
            </a:r>
            <a:endParaRPr lang="en-US" altLang="zh-TW" b="0" dirty="0"/>
          </a:p>
          <a:p>
            <a:r>
              <a:rPr lang="en-US" altLang="zh-TW" b="0" dirty="0" smtClean="0"/>
              <a:t>Chairman</a:t>
            </a:r>
            <a:r>
              <a:rPr lang="zh-TW" altLang="en-US" b="0" dirty="0" smtClean="0"/>
              <a:t>：</a:t>
            </a:r>
            <a:r>
              <a:rPr lang="en-US" altLang="zh-TW" b="0" dirty="0" err="1" smtClean="0"/>
              <a:t>Minlee</a:t>
            </a:r>
            <a:r>
              <a:rPr lang="en-US" altLang="zh-TW" b="0" dirty="0" smtClean="0"/>
              <a:t> Chuang</a:t>
            </a:r>
          </a:p>
          <a:p>
            <a:r>
              <a:rPr lang="en-US" altLang="zh-TW" b="0" dirty="0" smtClean="0"/>
              <a:t>President</a:t>
            </a:r>
            <a:r>
              <a:rPr lang="zh-TW" altLang="en-US" b="0" dirty="0" smtClean="0"/>
              <a:t>：</a:t>
            </a:r>
            <a:r>
              <a:rPr lang="en-US" altLang="zh-TW" b="0" dirty="0" smtClean="0"/>
              <a:t>Winston Liu</a:t>
            </a:r>
            <a:endParaRPr lang="zh-TW" altLang="en-US" b="0" dirty="0"/>
          </a:p>
          <a:p>
            <a:r>
              <a:rPr lang="en-US" altLang="zh-TW" b="0" dirty="0" smtClean="0"/>
              <a:t>Product Category</a:t>
            </a:r>
            <a:r>
              <a:rPr lang="zh-TW" altLang="en-US" b="0" dirty="0" smtClean="0"/>
              <a:t>： </a:t>
            </a:r>
            <a:r>
              <a:rPr lang="en-US" altLang="zh-TW" b="0" dirty="0" smtClean="0"/>
              <a:t>P-Copper</a:t>
            </a:r>
            <a:r>
              <a:rPr lang="zh-TW" altLang="en-US" b="0" dirty="0" smtClean="0"/>
              <a:t>、</a:t>
            </a:r>
            <a:r>
              <a:rPr lang="en-US" altLang="zh-TW" b="0" dirty="0" smtClean="0"/>
              <a:t>Drilling</a:t>
            </a:r>
            <a:r>
              <a:rPr lang="zh-TW" altLang="en-US" b="0" dirty="0" smtClean="0"/>
              <a:t>、</a:t>
            </a:r>
            <a:r>
              <a:rPr lang="en-US" altLang="zh-TW" b="0" dirty="0" smtClean="0"/>
              <a:t>PCB</a:t>
            </a:r>
          </a:p>
          <a:p>
            <a:r>
              <a:rPr lang="en-US" altLang="zh-TW" b="0" dirty="0" smtClean="0"/>
              <a:t>Capital Amount</a:t>
            </a:r>
            <a:r>
              <a:rPr lang="zh-TW" altLang="en-US" b="0" dirty="0" smtClean="0"/>
              <a:t>：</a:t>
            </a:r>
            <a:r>
              <a:rPr lang="en-US" altLang="zh-TW" b="0" dirty="0" smtClean="0"/>
              <a:t>TWD 640 million</a:t>
            </a:r>
            <a:endParaRPr lang="zh-TW" altLang="en-US" b="0" dirty="0"/>
          </a:p>
          <a:p>
            <a:r>
              <a:rPr lang="en-US" altLang="zh-TW" b="0" dirty="0" smtClean="0"/>
              <a:t>Net Worth</a:t>
            </a:r>
            <a:r>
              <a:rPr lang="zh-TW" altLang="en-US" b="0" dirty="0" smtClean="0"/>
              <a:t>：</a:t>
            </a:r>
            <a:r>
              <a:rPr lang="en-US" altLang="zh-TW" b="0" dirty="0" smtClean="0"/>
              <a:t>TWD </a:t>
            </a:r>
            <a:r>
              <a:rPr lang="en-US" altLang="zh-TW" b="0" dirty="0" smtClean="0"/>
              <a:t>629</a:t>
            </a:r>
            <a:r>
              <a:rPr lang="zh-TW" altLang="en-US" b="0" dirty="0" smtClean="0"/>
              <a:t> </a:t>
            </a:r>
            <a:r>
              <a:rPr lang="en-US" altLang="zh-TW" b="0" dirty="0" smtClean="0"/>
              <a:t>million</a:t>
            </a:r>
            <a:r>
              <a:rPr lang="zh-TW" altLang="en-US" b="0" dirty="0" smtClean="0"/>
              <a:t>（</a:t>
            </a:r>
            <a:r>
              <a:rPr lang="en-US" altLang="zh-TW" b="0" dirty="0" smtClean="0"/>
              <a:t>2023/9</a:t>
            </a:r>
            <a:r>
              <a:rPr lang="zh-TW" altLang="en-US" b="0" dirty="0" smtClean="0"/>
              <a:t>）</a:t>
            </a:r>
            <a:endParaRPr lang="zh-TW" altLang="en-US" b="0" dirty="0"/>
          </a:p>
          <a:p>
            <a:r>
              <a:rPr lang="en-US" altLang="zh-TW" b="0" dirty="0" smtClean="0"/>
              <a:t>Number of Employees</a:t>
            </a:r>
            <a:r>
              <a:rPr lang="zh-TW" altLang="en-US" b="0" dirty="0" smtClean="0"/>
              <a:t>： </a:t>
            </a:r>
            <a:r>
              <a:rPr lang="en-US" altLang="zh-TW" b="0" dirty="0" smtClean="0"/>
              <a:t>231</a:t>
            </a:r>
          </a:p>
          <a:p>
            <a:r>
              <a:rPr lang="en-US" altLang="zh-TW" b="0" dirty="0" err="1" smtClean="0"/>
              <a:t>Xinzhuang</a:t>
            </a:r>
            <a:r>
              <a:rPr lang="en-US" altLang="zh-TW" b="0" dirty="0" smtClean="0"/>
              <a:t> factory</a:t>
            </a:r>
            <a:r>
              <a:rPr lang="zh-TW" altLang="en-US" b="0" dirty="0" smtClean="0"/>
              <a:t>：</a:t>
            </a:r>
            <a:r>
              <a:rPr lang="en-US" altLang="zh-TW" b="0" dirty="0" smtClean="0"/>
              <a:t> </a:t>
            </a:r>
            <a:r>
              <a:rPr lang="en-US" altLang="zh-TW" b="0" dirty="0"/>
              <a:t>No.2, Ln. 305, </a:t>
            </a:r>
            <a:r>
              <a:rPr lang="en-US" altLang="zh-TW" b="0" dirty="0" err="1"/>
              <a:t>Qionglin</a:t>
            </a:r>
            <a:r>
              <a:rPr lang="en-US" altLang="zh-TW" b="0" dirty="0"/>
              <a:t> S. </a:t>
            </a:r>
            <a:r>
              <a:rPr lang="en-US" altLang="zh-TW" b="0" dirty="0" smtClean="0"/>
              <a:t>Rd. </a:t>
            </a:r>
            <a:r>
              <a:rPr lang="en-US" altLang="zh-TW" b="0" dirty="0" err="1" smtClean="0"/>
              <a:t>Xinzhuang</a:t>
            </a:r>
            <a:r>
              <a:rPr lang="en-US" altLang="zh-TW" b="0" dirty="0" smtClean="0"/>
              <a:t> </a:t>
            </a:r>
            <a:r>
              <a:rPr lang="en-US" altLang="zh-TW" b="0" dirty="0"/>
              <a:t>Dist., New Taipei City </a:t>
            </a:r>
            <a:endParaRPr lang="en-US" altLang="zh-TW" b="0" dirty="0" smtClean="0"/>
          </a:p>
          <a:p>
            <a:r>
              <a:rPr lang="en-US" altLang="zh-TW" b="0" dirty="0" err="1" smtClean="0"/>
              <a:t>Luzhu</a:t>
            </a:r>
            <a:r>
              <a:rPr lang="en-US" altLang="zh-TW" b="0" dirty="0" smtClean="0"/>
              <a:t> factory</a:t>
            </a:r>
            <a:r>
              <a:rPr lang="zh-TW" altLang="en-US" b="0" dirty="0" smtClean="0"/>
              <a:t>：</a:t>
            </a:r>
            <a:r>
              <a:rPr lang="en-US" altLang="zh-TW" b="0" dirty="0"/>
              <a:t>No.280, Sec. 1, Nanshan </a:t>
            </a:r>
            <a:r>
              <a:rPr lang="en-US" altLang="zh-TW" b="0" dirty="0" smtClean="0"/>
              <a:t>Rd. </a:t>
            </a:r>
            <a:r>
              <a:rPr lang="en-US" altLang="zh-TW" b="0" dirty="0" err="1" smtClean="0"/>
              <a:t>Luzhu</a:t>
            </a:r>
            <a:r>
              <a:rPr lang="en-US" altLang="zh-TW" b="0" dirty="0" smtClean="0"/>
              <a:t> </a:t>
            </a:r>
            <a:r>
              <a:rPr lang="en-US" altLang="zh-TW" b="0" dirty="0"/>
              <a:t>Dist., Taoyuan City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100" b="0" i="0" u="none" strike="noStrike" cap="none" normalizeH="0" baseline="0" smtClean="0">
                <a:ln>
                  <a:noFill/>
                </a:ln>
                <a:solidFill>
                  <a:srgbClr val="E8EAED"/>
                </a:solidFill>
                <a:effectLst/>
                <a:latin typeface="Arial Unicode MS"/>
                <a:ea typeface="inherit"/>
              </a:rPr>
              <a:t>Product Category</a:t>
            </a:r>
            <a:r>
              <a:rPr kumimoji="0" lang="zh-TW" altLang="zh-TW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Three business department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双波形 112">
            <a:extLst>
              <a:ext uri="{FF2B5EF4-FFF2-40B4-BE49-F238E27FC236}">
                <a16:creationId xmlns:a16="http://schemas.microsoft.com/office/drawing/2014/main" id="{BB6CBCE7-A6DB-7346-9495-630F89177AD1}"/>
              </a:ext>
            </a:extLst>
          </p:cNvPr>
          <p:cNvSpPr/>
          <p:nvPr/>
        </p:nvSpPr>
        <p:spPr>
          <a:xfrm>
            <a:off x="5762741" y="1268843"/>
            <a:ext cx="2532313" cy="2602088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9"/>
            </a:stretch>
          </a:blipFill>
          <a:ln w="76200">
            <a:gradFill>
              <a:gsLst>
                <a:gs pos="0">
                  <a:srgbClr val="FFCC00"/>
                </a:gs>
                <a:gs pos="99000">
                  <a:srgbClr val="FF9A00"/>
                </a:gs>
              </a:gsLst>
              <a:lin ang="1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双波形 109">
            <a:extLst>
              <a:ext uri="{FF2B5EF4-FFF2-40B4-BE49-F238E27FC236}">
                <a16:creationId xmlns:a16="http://schemas.microsoft.com/office/drawing/2014/main" id="{FAFBD093-E72E-4A47-B3EB-8C0CA79A9036}"/>
              </a:ext>
            </a:extLst>
          </p:cNvPr>
          <p:cNvSpPr/>
          <p:nvPr/>
        </p:nvSpPr>
        <p:spPr>
          <a:xfrm>
            <a:off x="2561441" y="1412616"/>
            <a:ext cx="2774007" cy="2775476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gradFill>
              <a:gsLst>
                <a:gs pos="0">
                  <a:srgbClr val="FFCC00"/>
                </a:gs>
                <a:gs pos="99000">
                  <a:srgbClr val="FF9A00"/>
                </a:gs>
              </a:gsLst>
              <a:lin ang="18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双波形 113">
            <a:extLst>
              <a:ext uri="{FF2B5EF4-FFF2-40B4-BE49-F238E27FC236}">
                <a16:creationId xmlns:a16="http://schemas.microsoft.com/office/drawing/2014/main" id="{36C31A1F-B9ED-5E42-B9BB-02DF854B7FA1}"/>
              </a:ext>
            </a:extLst>
          </p:cNvPr>
          <p:cNvSpPr/>
          <p:nvPr/>
        </p:nvSpPr>
        <p:spPr>
          <a:xfrm>
            <a:off x="4230238" y="3590629"/>
            <a:ext cx="3037597" cy="3031515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gradFill>
              <a:gsLst>
                <a:gs pos="0">
                  <a:srgbClr val="FFCC00"/>
                </a:gs>
                <a:gs pos="99000">
                  <a:srgbClr val="FF9A00"/>
                </a:gs>
              </a:gsLst>
              <a:lin ang="1800000" scaled="0"/>
            </a:gra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C3259B8-CF53-CF40-8EAD-343B1737D72A}"/>
              </a:ext>
            </a:extLst>
          </p:cNvPr>
          <p:cNvGrpSpPr/>
          <p:nvPr/>
        </p:nvGrpSpPr>
        <p:grpSpPr>
          <a:xfrm>
            <a:off x="991721" y="3449085"/>
            <a:ext cx="3139440" cy="796483"/>
            <a:chOff x="916139" y="5131098"/>
            <a:chExt cx="2940739" cy="796483"/>
          </a:xfrm>
        </p:grpSpPr>
        <p:sp>
          <p:nvSpPr>
            <p:cNvPr id="26" name="橢圓 25">
              <a:extLst>
                <a:ext uri="{FF2B5EF4-FFF2-40B4-BE49-F238E27FC236}">
                  <a16:creationId xmlns:a16="http://schemas.microsoft.com/office/drawing/2014/main" id="{F83C765A-F31C-0140-8075-975A10E6C2B1}"/>
                </a:ext>
              </a:extLst>
            </p:cNvPr>
            <p:cNvSpPr/>
            <p:nvPr/>
          </p:nvSpPr>
          <p:spPr>
            <a:xfrm>
              <a:off x="2367825" y="5131098"/>
              <a:ext cx="664857" cy="457104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3600" dirty="0"/>
                <a:t>2</a:t>
              </a:r>
              <a:endParaRPr kumimoji="1" lang="zh-TW" altLang="en-US" sz="3600" dirty="0"/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D5E021FB-C0D5-3745-AA05-0F86B0AA052A}"/>
                </a:ext>
              </a:extLst>
            </p:cNvPr>
            <p:cNvSpPr txBox="1"/>
            <p:nvPr/>
          </p:nvSpPr>
          <p:spPr>
            <a:xfrm>
              <a:off x="916139" y="5281250"/>
              <a:ext cx="2940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600" dirty="0" smtClean="0">
                  <a:solidFill>
                    <a:schemeClr val="tx2"/>
                  </a:solidFill>
                </a:rPr>
                <a:t>Drilling</a:t>
              </a: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DDE8C4D9-7841-824D-9F44-62506C896711}"/>
              </a:ext>
            </a:extLst>
          </p:cNvPr>
          <p:cNvGrpSpPr/>
          <p:nvPr/>
        </p:nvGrpSpPr>
        <p:grpSpPr>
          <a:xfrm>
            <a:off x="7941943" y="1862813"/>
            <a:ext cx="4386926" cy="1094173"/>
            <a:chOff x="820898" y="2602846"/>
            <a:chExt cx="2896351" cy="1094173"/>
          </a:xfrm>
        </p:grpSpPr>
        <p:sp>
          <p:nvSpPr>
            <p:cNvPr id="25" name="橢圓 24">
              <a:extLst>
                <a:ext uri="{FF2B5EF4-FFF2-40B4-BE49-F238E27FC236}">
                  <a16:creationId xmlns:a16="http://schemas.microsoft.com/office/drawing/2014/main" id="{A56F5714-E7A0-EB48-930C-CE92A90F04D0}"/>
                </a:ext>
              </a:extLst>
            </p:cNvPr>
            <p:cNvSpPr/>
            <p:nvPr/>
          </p:nvSpPr>
          <p:spPr>
            <a:xfrm>
              <a:off x="820898" y="2602846"/>
              <a:ext cx="466265" cy="46626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3600" dirty="0"/>
                <a:t>1</a:t>
              </a:r>
              <a:endParaRPr kumimoji="1" lang="zh-TW" altLang="en-US" sz="3600" dirty="0"/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8F966D2B-0FE9-6F4D-90C4-87A990C5D80E}"/>
                </a:ext>
              </a:extLst>
            </p:cNvPr>
            <p:cNvSpPr txBox="1"/>
            <p:nvPr/>
          </p:nvSpPr>
          <p:spPr>
            <a:xfrm>
              <a:off x="1199891" y="3050688"/>
              <a:ext cx="2517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3600" dirty="0" smtClean="0">
                  <a:solidFill>
                    <a:schemeClr val="tx2"/>
                  </a:solidFill>
                </a:rPr>
                <a:t>P-Copper</a:t>
              </a: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574475F6-0E2A-9446-9C68-A25F26E41412}"/>
              </a:ext>
            </a:extLst>
          </p:cNvPr>
          <p:cNvGrpSpPr/>
          <p:nvPr/>
        </p:nvGrpSpPr>
        <p:grpSpPr>
          <a:xfrm>
            <a:off x="6956641" y="5023174"/>
            <a:ext cx="4519112" cy="694797"/>
            <a:chOff x="838200" y="4963515"/>
            <a:chExt cx="2983623" cy="694797"/>
          </a:xfrm>
        </p:grpSpPr>
        <p:sp>
          <p:nvSpPr>
            <p:cNvPr id="27" name="橢圓 26">
              <a:extLst>
                <a:ext uri="{FF2B5EF4-FFF2-40B4-BE49-F238E27FC236}">
                  <a16:creationId xmlns:a16="http://schemas.microsoft.com/office/drawing/2014/main" id="{017C2DAC-8D15-754B-8B8B-7FB18F5F3A17}"/>
                </a:ext>
              </a:extLst>
            </p:cNvPr>
            <p:cNvSpPr/>
            <p:nvPr/>
          </p:nvSpPr>
          <p:spPr>
            <a:xfrm>
              <a:off x="838200" y="4963515"/>
              <a:ext cx="466265" cy="46626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3600" dirty="0"/>
                <a:t>3</a:t>
              </a:r>
              <a:endParaRPr kumimoji="1" lang="zh-TW" altLang="en-US" sz="3600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5940B8E0-D74E-8748-B7EE-D610D8AD121A}"/>
                </a:ext>
              </a:extLst>
            </p:cNvPr>
            <p:cNvSpPr txBox="1"/>
            <p:nvPr/>
          </p:nvSpPr>
          <p:spPr>
            <a:xfrm>
              <a:off x="1304465" y="5011981"/>
              <a:ext cx="2517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dirty="0" smtClean="0">
                  <a:solidFill>
                    <a:schemeClr val="tx2"/>
                  </a:solidFill>
                </a:rPr>
                <a:t>PCB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55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Customer Distribution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38"/>
          <a:stretch/>
        </p:blipFill>
        <p:spPr>
          <a:xfrm>
            <a:off x="0" y="1235675"/>
            <a:ext cx="12189630" cy="5634681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2496065" y="2162432"/>
            <a:ext cx="1173892" cy="12851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USA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Canada</a:t>
            </a:r>
            <a:endParaRPr lang="zh-TW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227805" y="2005912"/>
            <a:ext cx="1306882" cy="20347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UK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Italy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Belgium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Germany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Czech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7911258" y="2298357"/>
            <a:ext cx="1439872" cy="1742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China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HK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Japan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India</a:t>
            </a:r>
          </a:p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Singapore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8987481" y="5103340"/>
            <a:ext cx="1206843" cy="753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ysClr val="windowText" lastClr="000000"/>
                </a:solidFill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27292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Customer List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8874A599-1C09-4A42-9320-91E579D72C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55" y="1791258"/>
            <a:ext cx="2017592" cy="70326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CE0CDEB-EAB3-4444-BCA2-2F23A8D8D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441" y="1823210"/>
            <a:ext cx="1553757" cy="55797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822B109-9522-7C40-AD0B-A96A7E1E0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6" y="3082444"/>
            <a:ext cx="1724721" cy="516622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27E822E-8C02-4C43-93D0-F701BDAEE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6" y="4344543"/>
            <a:ext cx="1724721" cy="45127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ADF84FAD-D917-D649-B5E6-F0335C7E40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0645" y="1915401"/>
            <a:ext cx="1749363" cy="54212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1CAEDA69-BFFB-3442-8C57-2CC386B946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854" y="4344543"/>
            <a:ext cx="1626155" cy="3695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5AAF68D-D099-6447-BEA9-2F4F2766EC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633" y="3052427"/>
            <a:ext cx="1724721" cy="47773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130" y="4118469"/>
            <a:ext cx="1375031" cy="82369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05" y="3076825"/>
            <a:ext cx="2128541" cy="504128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89" y="3033718"/>
            <a:ext cx="1517122" cy="614073"/>
          </a:xfrm>
          <a:prstGeom prst="rect">
            <a:avLst/>
          </a:prstGeom>
        </p:spPr>
      </p:pic>
      <p:pic>
        <p:nvPicPr>
          <p:cNvPr id="45" name="圖片 4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689" y="4103745"/>
            <a:ext cx="1591912" cy="706367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6804046F-83FE-B147-B09A-A99539D869F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976" y="5287307"/>
            <a:ext cx="1724721" cy="482267"/>
          </a:xfrm>
          <a:prstGeom prst="rect">
            <a:avLst/>
          </a:prstGeom>
        </p:spPr>
      </p:pic>
      <p:pic>
        <p:nvPicPr>
          <p:cNvPr id="47" name="圖片 4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2922" y="3033718"/>
            <a:ext cx="1866669" cy="693778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CC908945-526F-FE4F-8CBC-034DD05CB0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958" y="5355687"/>
            <a:ext cx="1724721" cy="455257"/>
          </a:xfrm>
          <a:prstGeom prst="rect">
            <a:avLst/>
          </a:prstGeom>
        </p:spPr>
      </p:pic>
      <p:pic>
        <p:nvPicPr>
          <p:cNvPr id="49" name="圖片 4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537" y="3996263"/>
            <a:ext cx="1319440" cy="921333"/>
          </a:xfrm>
          <a:prstGeom prst="rect">
            <a:avLst/>
          </a:prstGeom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584" y="1966605"/>
            <a:ext cx="2357344" cy="681459"/>
          </a:xfrm>
          <a:prstGeom prst="rect">
            <a:avLst/>
          </a:prstGeom>
        </p:spPr>
      </p:pic>
      <p:pic>
        <p:nvPicPr>
          <p:cNvPr id="51" name="圖片 50">
            <a:extLst>
              <a:ext uri="{FF2B5EF4-FFF2-40B4-BE49-F238E27FC236}">
                <a16:creationId xmlns:a16="http://schemas.microsoft.com/office/drawing/2014/main" id="{AE6C03CA-FF2C-B64D-9264-9EAF8B77153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67" y="5146596"/>
            <a:ext cx="1983568" cy="551580"/>
          </a:xfrm>
          <a:prstGeom prst="rect">
            <a:avLst/>
          </a:prstGeom>
        </p:spPr>
      </p:pic>
      <p:pic>
        <p:nvPicPr>
          <p:cNvPr id="1026" name="Picture 2" descr="高技企業股份有限公司｜工作徵才簡介｜1111人力銀行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189" y="1690688"/>
            <a:ext cx="1602739" cy="10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百加資通株式会社| Portfolio Categories 電機機械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33" y="4899962"/>
            <a:ext cx="1731519" cy="12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FB6A316E-D37A-A74D-81EC-5284E282B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82"/>
          <a:stretch/>
        </p:blipFill>
        <p:spPr>
          <a:xfrm>
            <a:off x="-470844" y="2397635"/>
            <a:ext cx="13137282" cy="4287370"/>
          </a:xfrm>
          <a:prstGeom prst="rect">
            <a:avLst/>
          </a:prstGeom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3F3DB6E5-C695-8A48-9EEF-168C29C8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>
                <a:solidFill>
                  <a:srgbClr val="707372"/>
                </a:solidFill>
              </a:rPr>
              <a:t>Product Applications</a:t>
            </a:r>
            <a:endParaRPr kumimoji="1" lang="zh-TW" altLang="en-US" dirty="0">
              <a:solidFill>
                <a:srgbClr val="707372"/>
              </a:solidFill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6BE70EE-741D-5140-94F9-30F462CDE3CE}"/>
              </a:ext>
            </a:extLst>
          </p:cNvPr>
          <p:cNvCxnSpPr/>
          <p:nvPr/>
        </p:nvCxnSpPr>
        <p:spPr>
          <a:xfrm>
            <a:off x="381000" y="1378267"/>
            <a:ext cx="1645920" cy="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3" y="1734012"/>
            <a:ext cx="1694935" cy="565785"/>
          </a:xfrm>
        </p:spPr>
        <p:txBody>
          <a:bodyPr>
            <a:noAutofit/>
          </a:bodyPr>
          <a:lstStyle/>
          <a:p>
            <a:r>
              <a:rPr kumimoji="1" lang="en-US" altLang="zh-TW" sz="2800" b="0" dirty="0" smtClean="0"/>
              <a:t>Military</a:t>
            </a:r>
            <a:endParaRPr kumimoji="1" lang="zh-TW" altLang="en-US" sz="2800" b="0" dirty="0"/>
          </a:p>
        </p:txBody>
      </p:sp>
      <p:sp>
        <p:nvSpPr>
          <p:cNvPr id="9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 txBox="1">
            <a:spLocks/>
          </p:cNvSpPr>
          <p:nvPr/>
        </p:nvSpPr>
        <p:spPr>
          <a:xfrm>
            <a:off x="2103867" y="1758789"/>
            <a:ext cx="1694935" cy="56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b="0" dirty="0" smtClean="0"/>
              <a:t>Medical</a:t>
            </a:r>
            <a:endParaRPr kumimoji="1" lang="zh-TW" altLang="en-US" sz="2800" b="0" dirty="0"/>
          </a:p>
        </p:txBody>
      </p:sp>
      <p:sp>
        <p:nvSpPr>
          <p:cNvPr id="11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 txBox="1">
            <a:spLocks/>
          </p:cNvSpPr>
          <p:nvPr/>
        </p:nvSpPr>
        <p:spPr>
          <a:xfrm>
            <a:off x="3655412" y="1739578"/>
            <a:ext cx="1694935" cy="56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b="0" dirty="0" smtClean="0"/>
              <a:t>Aviation</a:t>
            </a:r>
            <a:endParaRPr kumimoji="1" lang="zh-TW" altLang="en-US" sz="2800" b="0" dirty="0"/>
          </a:p>
        </p:txBody>
      </p:sp>
      <p:sp>
        <p:nvSpPr>
          <p:cNvPr id="12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 txBox="1">
            <a:spLocks/>
          </p:cNvSpPr>
          <p:nvPr/>
        </p:nvSpPr>
        <p:spPr>
          <a:xfrm>
            <a:off x="5123678" y="1752166"/>
            <a:ext cx="1694935" cy="56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b="0" dirty="0" smtClean="0"/>
              <a:t>Security</a:t>
            </a:r>
            <a:endParaRPr kumimoji="1" lang="zh-TW" altLang="en-US" sz="2800" b="0" dirty="0"/>
          </a:p>
        </p:txBody>
      </p:sp>
      <p:sp>
        <p:nvSpPr>
          <p:cNvPr id="13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 txBox="1">
            <a:spLocks/>
          </p:cNvSpPr>
          <p:nvPr/>
        </p:nvSpPr>
        <p:spPr>
          <a:xfrm>
            <a:off x="6604172" y="1785350"/>
            <a:ext cx="1895218" cy="56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b="0" dirty="0" smtClean="0"/>
              <a:t>Consumer</a:t>
            </a:r>
            <a:endParaRPr kumimoji="1" lang="zh-TW" altLang="en-US" sz="2800" b="0" dirty="0"/>
          </a:p>
        </p:txBody>
      </p:sp>
      <p:sp>
        <p:nvSpPr>
          <p:cNvPr id="14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 txBox="1">
            <a:spLocks/>
          </p:cNvSpPr>
          <p:nvPr/>
        </p:nvSpPr>
        <p:spPr>
          <a:xfrm>
            <a:off x="8454081" y="1812639"/>
            <a:ext cx="1895218" cy="56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b="0" dirty="0" smtClean="0"/>
              <a:t>Industrial</a:t>
            </a:r>
            <a:endParaRPr kumimoji="1" lang="zh-TW" altLang="en-US" sz="2800" b="0" dirty="0"/>
          </a:p>
        </p:txBody>
      </p:sp>
      <p:sp>
        <p:nvSpPr>
          <p:cNvPr id="15" name="內容版面配置區 6">
            <a:extLst>
              <a:ext uri="{FF2B5EF4-FFF2-40B4-BE49-F238E27FC236}">
                <a16:creationId xmlns:a16="http://schemas.microsoft.com/office/drawing/2014/main" id="{F454A480-E3B3-0B48-8BE1-CB7410847D8E}"/>
              </a:ext>
            </a:extLst>
          </p:cNvPr>
          <p:cNvSpPr txBox="1">
            <a:spLocks/>
          </p:cNvSpPr>
          <p:nvPr/>
        </p:nvSpPr>
        <p:spPr>
          <a:xfrm>
            <a:off x="10098560" y="1813929"/>
            <a:ext cx="2020072" cy="595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TW" sz="2800" b="0" dirty="0" smtClean="0"/>
              <a:t>Automotive</a:t>
            </a:r>
            <a:endParaRPr kumimoji="1" lang="zh-TW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683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706445EC23F584C97190754D345AD75" ma:contentTypeVersion="0" ma:contentTypeDescription="建立新的文件。" ma:contentTypeScope="" ma:versionID="724716a30a28fda00d9513aea1b0a6c3">
  <xsd:schema xmlns:xsd="http://www.w3.org/2001/XMLSchema" xmlns:p="http://schemas.microsoft.com/office/2006/metadata/properties" targetNamespace="http://schemas.microsoft.com/office/2006/metadata/properties" ma:root="true" ma:fieldsID="b8ca951d90cafeb83d4a03d140f1bad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 ma:readOnly="true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D0EBFC-B5BB-441E-8DCF-EB3F4CBE2C90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CA7B9C-B2ED-453A-8AE3-7C1749098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329BE1F-909B-493B-82E6-6690A923E1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541</Words>
  <Application>Microsoft Office PowerPoint</Application>
  <PresentationFormat>寬螢幕</PresentationFormat>
  <Paragraphs>146</Paragraphs>
  <Slides>27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Arial Unicode MS</vt:lpstr>
      <vt:lpstr>inherit</vt:lpstr>
      <vt:lpstr>黑体</vt:lpstr>
      <vt:lpstr>微軟正黑體</vt:lpstr>
      <vt:lpstr>新細明體</vt:lpstr>
      <vt:lpstr>Arial</vt:lpstr>
      <vt:lpstr>Calibri</vt:lpstr>
      <vt:lpstr>Wingdings</vt:lpstr>
      <vt:lpstr>Office 佈景主題</vt:lpstr>
      <vt:lpstr>2023 Investor conference </vt:lpstr>
      <vt:lpstr>Disclaimer </vt:lpstr>
      <vt:lpstr>AGENDA</vt:lpstr>
      <vt:lpstr>About Cheer Time</vt:lpstr>
      <vt:lpstr>Introduction</vt:lpstr>
      <vt:lpstr>Three business department</vt:lpstr>
      <vt:lpstr>Customer Distribution</vt:lpstr>
      <vt:lpstr>Customer List</vt:lpstr>
      <vt:lpstr>Product Applications</vt:lpstr>
      <vt:lpstr>Certification License</vt:lpstr>
      <vt:lpstr>Financial Results</vt:lpstr>
      <vt:lpstr>Revenue Trend</vt:lpstr>
      <vt:lpstr>Profitability Trend</vt:lpstr>
      <vt:lpstr>Gross Margin and Net Income Trend</vt:lpstr>
      <vt:lpstr>Financial Structure</vt:lpstr>
      <vt:lpstr>PCB Industry overview</vt:lpstr>
      <vt:lpstr>PCB  Industry overview</vt:lpstr>
      <vt:lpstr>Revenue Trend</vt:lpstr>
      <vt:lpstr>Revenue distribution </vt:lpstr>
      <vt:lpstr>Profitability Trend</vt:lpstr>
      <vt:lpstr>Gross Margin and Net Income Trend</vt:lpstr>
      <vt:lpstr>Financial Structure</vt:lpstr>
      <vt:lpstr>Cash Flow from Operating Activities</vt:lpstr>
      <vt:lpstr>2023 Business Update</vt:lpstr>
      <vt:lpstr>2023 Business Update</vt:lpstr>
      <vt:lpstr>2023 Business Update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公司簡介</dc:title>
  <dc:creator>Microsoft Office User</dc:creator>
  <cp:lastModifiedBy>claire.chiu</cp:lastModifiedBy>
  <cp:revision>248</cp:revision>
  <dcterms:created xsi:type="dcterms:W3CDTF">2020-05-27T06:33:17Z</dcterms:created>
  <dcterms:modified xsi:type="dcterms:W3CDTF">2023-12-05T09:19:16Z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0x010100D706445EC23F584C97190754D345AD75</vt:lpwstr>
  </property>
</Properties>
</file>