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284" r:id="rId6"/>
    <p:sldId id="264" r:id="rId7"/>
    <p:sldId id="287" r:id="rId8"/>
    <p:sldId id="285" r:id="rId9"/>
    <p:sldId id="258" r:id="rId10"/>
    <p:sldId id="286" r:id="rId11"/>
    <p:sldId id="259" r:id="rId12"/>
    <p:sldId id="274" r:id="rId13"/>
    <p:sldId id="260" r:id="rId14"/>
    <p:sldId id="270" r:id="rId15"/>
    <p:sldId id="288" r:id="rId16"/>
    <p:sldId id="303" r:id="rId17"/>
    <p:sldId id="304" r:id="rId18"/>
    <p:sldId id="297" r:id="rId19"/>
    <p:sldId id="306" r:id="rId20"/>
    <p:sldId id="307" r:id="rId21"/>
    <p:sldId id="299" r:id="rId22"/>
    <p:sldId id="300" r:id="rId23"/>
    <p:sldId id="305" r:id="rId24"/>
    <p:sldId id="294" r:id="rId25"/>
    <p:sldId id="295" r:id="rId26"/>
    <p:sldId id="296" r:id="rId27"/>
    <p:sldId id="271" r:id="rId28"/>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A00"/>
    <a:srgbClr val="FFBB00"/>
    <a:srgbClr val="707372"/>
    <a:srgbClr val="FFCE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3"/>
    <p:restoredTop sz="95507"/>
  </p:normalViewPr>
  <p:slideViewPr>
    <p:cSldViewPr snapToGrid="0" snapToObjects="1">
      <p:cViewPr varScale="1">
        <p:scale>
          <a:sx n="63" d="100"/>
          <a:sy n="63" d="100"/>
        </p:scale>
        <p:origin x="896" y="6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15" d="100"/>
          <a:sy n="115" d="100"/>
        </p:scale>
        <p:origin x="426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rene.tong\Desktop\&#27861;&#35498;&#26371;&#22577;&#3492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Sophia%20Data\1.%20&#32317;&#31649;&#29702;&#34389;\&#27861;&#35498;&#26371;&#22577;&#34920;-2023new.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irene.tong\Desktop\&#27861;&#35498;&#26371;&#22577;&#34920;-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irene.tong\Desktop\&#27861;&#35498;&#26371;&#22577;&#34920;-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21994910859949E-2"/>
          <c:y val="5.924999999999999E-2"/>
          <c:w val="0.8720186744205296"/>
          <c:h val="0.64877755905511814"/>
        </c:manualLayout>
      </c:layout>
      <c:barChart>
        <c:barDir val="col"/>
        <c:grouping val="clustered"/>
        <c:varyColors val="0"/>
        <c:ser>
          <c:idx val="0"/>
          <c:order val="0"/>
          <c:tx>
            <c:strRef>
              <c:f>營收趨勢!$A$2</c:f>
              <c:strCache>
                <c:ptCount val="1"/>
                <c:pt idx="0">
                  <c:v>Revenue</c:v>
                </c:pt>
              </c:strCache>
            </c:strRef>
          </c:tx>
          <c:spPr>
            <a:solidFill>
              <a:schemeClr val="accent1"/>
            </a:solidFill>
            <a:ln>
              <a:noFill/>
            </a:ln>
            <a:effectLst/>
          </c:spPr>
          <c:invertIfNegative val="0"/>
          <c:cat>
            <c:strRef>
              <c:f>營收趨勢!$B$1:$L$1</c:f>
              <c:strCache>
                <c:ptCount val="11"/>
                <c:pt idx="0">
                  <c:v>2021Q1</c:v>
                </c:pt>
                <c:pt idx="1">
                  <c:v>2021Q2</c:v>
                </c:pt>
                <c:pt idx="2">
                  <c:v>2021Q3</c:v>
                </c:pt>
                <c:pt idx="3">
                  <c:v>2021Q4</c:v>
                </c:pt>
                <c:pt idx="4">
                  <c:v>2022Q1</c:v>
                </c:pt>
                <c:pt idx="5">
                  <c:v>2022Q2</c:v>
                </c:pt>
                <c:pt idx="6">
                  <c:v>2022Q3</c:v>
                </c:pt>
                <c:pt idx="7">
                  <c:v>2022Q4</c:v>
                </c:pt>
                <c:pt idx="8">
                  <c:v>2023Q1</c:v>
                </c:pt>
                <c:pt idx="9">
                  <c:v>2023Q2</c:v>
                </c:pt>
                <c:pt idx="10">
                  <c:v>2023Q3</c:v>
                </c:pt>
              </c:strCache>
            </c:strRef>
          </c:cat>
          <c:val>
            <c:numRef>
              <c:f>營收趨勢!$B$2:$L$2</c:f>
              <c:numCache>
                <c:formatCode>#,##0_);[Red]\(#,##0\)</c:formatCode>
                <c:ptCount val="11"/>
                <c:pt idx="0">
                  <c:v>102915</c:v>
                </c:pt>
                <c:pt idx="1">
                  <c:v>114083</c:v>
                </c:pt>
                <c:pt idx="2">
                  <c:v>119294</c:v>
                </c:pt>
                <c:pt idx="3">
                  <c:v>68144</c:v>
                </c:pt>
                <c:pt idx="4">
                  <c:v>94394</c:v>
                </c:pt>
                <c:pt idx="5">
                  <c:v>227157</c:v>
                </c:pt>
                <c:pt idx="6">
                  <c:v>262573</c:v>
                </c:pt>
                <c:pt idx="7">
                  <c:v>235461</c:v>
                </c:pt>
                <c:pt idx="8">
                  <c:v>254206</c:v>
                </c:pt>
                <c:pt idx="9">
                  <c:v>226304</c:v>
                </c:pt>
                <c:pt idx="10">
                  <c:v>223854</c:v>
                </c:pt>
              </c:numCache>
            </c:numRef>
          </c:val>
          <c:extLst>
            <c:ext xmlns:c16="http://schemas.microsoft.com/office/drawing/2014/chart" uri="{C3380CC4-5D6E-409C-BE32-E72D297353CC}">
              <c16:uniqueId val="{00000000-8F17-40E1-8BA1-265A7E3B1116}"/>
            </c:ext>
          </c:extLst>
        </c:ser>
        <c:dLbls>
          <c:showLegendKey val="0"/>
          <c:showVal val="0"/>
          <c:showCatName val="0"/>
          <c:showSerName val="0"/>
          <c:showPercent val="0"/>
          <c:showBubbleSize val="0"/>
        </c:dLbls>
        <c:gapWidth val="219"/>
        <c:overlap val="-27"/>
        <c:axId val="1183515600"/>
        <c:axId val="1183516016"/>
      </c:barChart>
      <c:lineChart>
        <c:grouping val="standard"/>
        <c:varyColors val="0"/>
        <c:ser>
          <c:idx val="1"/>
          <c:order val="1"/>
          <c:tx>
            <c:strRef>
              <c:f>營收趨勢!$A$3</c:f>
              <c:strCache>
                <c:ptCount val="1"/>
                <c:pt idx="0">
                  <c:v>Revenue(QoQ)</c:v>
                </c:pt>
              </c:strCache>
            </c:strRef>
          </c:tx>
          <c:spPr>
            <a:ln w="28575" cap="rnd">
              <a:solidFill>
                <a:schemeClr val="accent2"/>
              </a:solidFill>
              <a:round/>
            </a:ln>
            <a:effectLst/>
          </c:spPr>
          <c:marker>
            <c:symbol val="none"/>
          </c:marker>
          <c:cat>
            <c:numRef>
              <c:f>營收趨勢!$B$3:$L$3</c:f>
              <c:numCache>
                <c:formatCode>0.00%</c:formatCode>
                <c:ptCount val="11"/>
                <c:pt idx="1">
                  <c:v>0.10851673711315163</c:v>
                </c:pt>
                <c:pt idx="2">
                  <c:v>4.5677270057764958E-2</c:v>
                </c:pt>
                <c:pt idx="3">
                  <c:v>-0.4287726122017872</c:v>
                </c:pt>
                <c:pt idx="4">
                  <c:v>0.38521366517961964</c:v>
                </c:pt>
                <c:pt idx="5">
                  <c:v>1.4064771065957582</c:v>
                </c:pt>
                <c:pt idx="6">
                  <c:v>0.15590978926469359</c:v>
                </c:pt>
                <c:pt idx="7">
                  <c:v>-0.1032550947736439</c:v>
                </c:pt>
                <c:pt idx="8">
                  <c:v>7.9609786758741363E-2</c:v>
                </c:pt>
                <c:pt idx="9">
                  <c:v>-0.10976137463317152</c:v>
                </c:pt>
                <c:pt idx="10">
                  <c:v>-1.082614536199095E-2</c:v>
                </c:pt>
              </c:numCache>
            </c:numRef>
          </c:cat>
          <c:val>
            <c:numRef>
              <c:f>營收趨勢!$B$3:$L$3</c:f>
              <c:numCache>
                <c:formatCode>0.00%</c:formatCode>
                <c:ptCount val="11"/>
                <c:pt idx="1">
                  <c:v>0.10851673711315163</c:v>
                </c:pt>
                <c:pt idx="2">
                  <c:v>4.5677270057764958E-2</c:v>
                </c:pt>
                <c:pt idx="3">
                  <c:v>-0.4287726122017872</c:v>
                </c:pt>
                <c:pt idx="4">
                  <c:v>0.38521366517961964</c:v>
                </c:pt>
                <c:pt idx="5">
                  <c:v>1.4064771065957582</c:v>
                </c:pt>
                <c:pt idx="6">
                  <c:v>0.15590978926469359</c:v>
                </c:pt>
                <c:pt idx="7">
                  <c:v>-0.1032550947736439</c:v>
                </c:pt>
                <c:pt idx="8">
                  <c:v>7.9609786758741363E-2</c:v>
                </c:pt>
                <c:pt idx="9">
                  <c:v>-0.10976137463317152</c:v>
                </c:pt>
                <c:pt idx="10">
                  <c:v>-1.082614536199095E-2</c:v>
                </c:pt>
              </c:numCache>
            </c:numRef>
          </c:val>
          <c:smooth val="0"/>
          <c:extLst>
            <c:ext xmlns:c16="http://schemas.microsoft.com/office/drawing/2014/chart" uri="{C3380CC4-5D6E-409C-BE32-E72D297353CC}">
              <c16:uniqueId val="{00000001-8F17-40E1-8BA1-265A7E3B1116}"/>
            </c:ext>
          </c:extLst>
        </c:ser>
        <c:dLbls>
          <c:showLegendKey val="0"/>
          <c:showVal val="0"/>
          <c:showCatName val="0"/>
          <c:showSerName val="0"/>
          <c:showPercent val="0"/>
          <c:showBubbleSize val="0"/>
        </c:dLbls>
        <c:marker val="1"/>
        <c:smooth val="0"/>
        <c:axId val="1310487872"/>
        <c:axId val="885292720"/>
      </c:lineChart>
      <c:catAx>
        <c:axId val="118351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1183516016"/>
        <c:crosses val="autoZero"/>
        <c:auto val="1"/>
        <c:lblAlgn val="ctr"/>
        <c:lblOffset val="100"/>
        <c:noMultiLvlLbl val="0"/>
      </c:catAx>
      <c:valAx>
        <c:axId val="1183516016"/>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1183515600"/>
        <c:crosses val="autoZero"/>
        <c:crossBetween val="between"/>
      </c:valAx>
      <c:valAx>
        <c:axId val="885292720"/>
        <c:scaling>
          <c:orientation val="minMax"/>
        </c:scaling>
        <c:delete val="0"/>
        <c:axPos val="r"/>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1310487872"/>
        <c:crosses val="max"/>
        <c:crossBetween val="between"/>
      </c:valAx>
      <c:catAx>
        <c:axId val="1310487872"/>
        <c:scaling>
          <c:orientation val="minMax"/>
        </c:scaling>
        <c:delete val="1"/>
        <c:axPos val="b"/>
        <c:numFmt formatCode="0.00%" sourceLinked="1"/>
        <c:majorTickMark val="out"/>
        <c:minorTickMark val="none"/>
        <c:tickLblPos val="nextTo"/>
        <c:crossAx val="885292720"/>
        <c:crosses val="autoZero"/>
        <c:auto val="1"/>
        <c:lblAlgn val="ctr"/>
        <c:lblOffset val="100"/>
        <c:noMultiLvlLbl val="0"/>
      </c:cat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zh-TW"/>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400" baseline="0"/>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營收比重!$A$2</c:f>
              <c:strCache>
                <c:ptCount val="1"/>
                <c:pt idx="0">
                  <c:v>PCB</c:v>
                </c:pt>
              </c:strCache>
            </c:strRef>
          </c:tx>
          <c:spPr>
            <a:solidFill>
              <a:schemeClr val="accent1"/>
            </a:solidFill>
            <a:ln>
              <a:noFill/>
            </a:ln>
            <a:effectLst/>
          </c:spPr>
          <c:invertIfNegative val="0"/>
          <c:dLbls>
            <c:dLbl>
              <c:idx val="0"/>
              <c:layout/>
              <c:tx>
                <c:rich>
                  <a:bodyPr/>
                  <a:lstStyle/>
                  <a:p>
                    <a:r>
                      <a:rPr lang="en-US" altLang="zh-TW"/>
                      <a:t>34%</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685-4E84-9A02-86199E9F98D5}"/>
                </c:ext>
              </c:extLst>
            </c:dLbl>
            <c:dLbl>
              <c:idx val="1"/>
              <c:layout/>
              <c:tx>
                <c:rich>
                  <a:bodyPr/>
                  <a:lstStyle/>
                  <a:p>
                    <a:r>
                      <a:rPr lang="en-US" altLang="zh-TW"/>
                      <a:t>31%</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685-4E84-9A02-86199E9F98D5}"/>
                </c:ext>
              </c:extLst>
            </c:dLbl>
            <c:dLbl>
              <c:idx val="2"/>
              <c:layout/>
              <c:tx>
                <c:rich>
                  <a:bodyPr/>
                  <a:lstStyle/>
                  <a:p>
                    <a:r>
                      <a:rPr lang="en-US" altLang="zh-TW"/>
                      <a:t>35%</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685-4E84-9A02-86199E9F98D5}"/>
                </c:ext>
              </c:extLst>
            </c:dLbl>
            <c:dLbl>
              <c:idx val="3"/>
              <c:layout/>
              <c:tx>
                <c:rich>
                  <a:bodyPr/>
                  <a:lstStyle/>
                  <a:p>
                    <a:r>
                      <a:rPr lang="en-US" altLang="zh-TW"/>
                      <a:t>32%</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685-4E84-9A02-86199E9F98D5}"/>
                </c:ext>
              </c:extLst>
            </c:dLbl>
            <c:dLbl>
              <c:idx val="4"/>
              <c:layout/>
              <c:tx>
                <c:rich>
                  <a:bodyPr/>
                  <a:lstStyle/>
                  <a:p>
                    <a:r>
                      <a:rPr lang="en-US" altLang="zh-TW"/>
                      <a:t>32%</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685-4E84-9A02-86199E9F98D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營收比重!$B$1:$F$1</c:f>
              <c:strCache>
                <c:ptCount val="5"/>
                <c:pt idx="0">
                  <c:v>2022Q3</c:v>
                </c:pt>
                <c:pt idx="1">
                  <c:v>2022Q4</c:v>
                </c:pt>
                <c:pt idx="2">
                  <c:v>2023Q1</c:v>
                </c:pt>
                <c:pt idx="3">
                  <c:v>2023Q2</c:v>
                </c:pt>
                <c:pt idx="4">
                  <c:v>2023Q3</c:v>
                </c:pt>
              </c:strCache>
            </c:strRef>
          </c:cat>
          <c:val>
            <c:numRef>
              <c:f>營收比重!$B$2:$F$2</c:f>
              <c:numCache>
                <c:formatCode>#,##0_);[Red]\(#,##0\)</c:formatCode>
                <c:ptCount val="5"/>
                <c:pt idx="0">
                  <c:v>88449.945000000007</c:v>
                </c:pt>
                <c:pt idx="1">
                  <c:v>72408.536999999997</c:v>
                </c:pt>
                <c:pt idx="2">
                  <c:v>87735</c:v>
                </c:pt>
                <c:pt idx="3">
                  <c:v>71778</c:v>
                </c:pt>
                <c:pt idx="4">
                  <c:v>71999</c:v>
                </c:pt>
              </c:numCache>
            </c:numRef>
          </c:val>
          <c:extLst>
            <c:ext xmlns:c16="http://schemas.microsoft.com/office/drawing/2014/chart" uri="{C3380CC4-5D6E-409C-BE32-E72D297353CC}">
              <c16:uniqueId val="{00000005-4685-4E84-9A02-86199E9F98D5}"/>
            </c:ext>
          </c:extLst>
        </c:ser>
        <c:ser>
          <c:idx val="1"/>
          <c:order val="1"/>
          <c:tx>
            <c:strRef>
              <c:f>營收比重!$A$3</c:f>
              <c:strCache>
                <c:ptCount val="1"/>
                <c:pt idx="0">
                  <c:v>磷銅球</c:v>
                </c:pt>
              </c:strCache>
            </c:strRef>
          </c:tx>
          <c:spPr>
            <a:solidFill>
              <a:schemeClr val="accent2"/>
            </a:solidFill>
            <a:ln>
              <a:noFill/>
            </a:ln>
            <a:effectLst/>
          </c:spPr>
          <c:invertIfNegative val="0"/>
          <c:dLbls>
            <c:dLbl>
              <c:idx val="0"/>
              <c:layout/>
              <c:tx>
                <c:rich>
                  <a:bodyPr/>
                  <a:lstStyle/>
                  <a:p>
                    <a:r>
                      <a:rPr lang="en-US" altLang="zh-TW"/>
                      <a:t>55%</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685-4E84-9A02-86199E9F98D5}"/>
                </c:ext>
              </c:extLst>
            </c:dLbl>
            <c:dLbl>
              <c:idx val="1"/>
              <c:layout/>
              <c:tx>
                <c:rich>
                  <a:bodyPr/>
                  <a:lstStyle/>
                  <a:p>
                    <a:r>
                      <a:rPr lang="en-US" altLang="zh-TW"/>
                      <a:t>56%</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685-4E84-9A02-86199E9F98D5}"/>
                </c:ext>
              </c:extLst>
            </c:dLbl>
            <c:dLbl>
              <c:idx val="2"/>
              <c:layout/>
              <c:tx>
                <c:rich>
                  <a:bodyPr/>
                  <a:lstStyle/>
                  <a:p>
                    <a:r>
                      <a:rPr lang="en-US" altLang="zh-TW"/>
                      <a:t>58%</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685-4E84-9A02-86199E9F98D5}"/>
                </c:ext>
              </c:extLst>
            </c:dLbl>
            <c:dLbl>
              <c:idx val="3"/>
              <c:layout/>
              <c:tx>
                <c:rich>
                  <a:bodyPr/>
                  <a:lstStyle/>
                  <a:p>
                    <a:r>
                      <a:rPr lang="en-US" altLang="zh-TW"/>
                      <a:t>60%</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685-4E84-9A02-86199E9F98D5}"/>
                </c:ext>
              </c:extLst>
            </c:dLbl>
            <c:dLbl>
              <c:idx val="4"/>
              <c:layout/>
              <c:tx>
                <c:rich>
                  <a:bodyPr/>
                  <a:lstStyle/>
                  <a:p>
                    <a:r>
                      <a:rPr lang="en-US" altLang="zh-TW"/>
                      <a:t>57%</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685-4E84-9A02-86199E9F98D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營收比重!$B$1:$F$1</c:f>
              <c:strCache>
                <c:ptCount val="5"/>
                <c:pt idx="0">
                  <c:v>2022Q3</c:v>
                </c:pt>
                <c:pt idx="1">
                  <c:v>2022Q4</c:v>
                </c:pt>
                <c:pt idx="2">
                  <c:v>2023Q1</c:v>
                </c:pt>
                <c:pt idx="3">
                  <c:v>2023Q2</c:v>
                </c:pt>
                <c:pt idx="4">
                  <c:v>2023Q3</c:v>
                </c:pt>
              </c:strCache>
            </c:strRef>
          </c:cat>
          <c:val>
            <c:numRef>
              <c:f>營收比重!$B$3:$F$3</c:f>
              <c:numCache>
                <c:formatCode>#,##0_);[Red]\(#,##0\)</c:formatCode>
                <c:ptCount val="5"/>
                <c:pt idx="0">
                  <c:v>143645.06700000001</c:v>
                </c:pt>
                <c:pt idx="1">
                  <c:v>131383.603</c:v>
                </c:pt>
                <c:pt idx="2">
                  <c:v>147793</c:v>
                </c:pt>
                <c:pt idx="3">
                  <c:v>135664</c:v>
                </c:pt>
                <c:pt idx="4">
                  <c:v>128455</c:v>
                </c:pt>
              </c:numCache>
            </c:numRef>
          </c:val>
          <c:extLst>
            <c:ext xmlns:c16="http://schemas.microsoft.com/office/drawing/2014/chart" uri="{C3380CC4-5D6E-409C-BE32-E72D297353CC}">
              <c16:uniqueId val="{0000000B-4685-4E84-9A02-86199E9F98D5}"/>
            </c:ext>
          </c:extLst>
        </c:ser>
        <c:ser>
          <c:idx val="2"/>
          <c:order val="2"/>
          <c:tx>
            <c:strRef>
              <c:f>營收比重!$A$4</c:f>
              <c:strCache>
                <c:ptCount val="1"/>
                <c:pt idx="0">
                  <c:v>鑽孔</c:v>
                </c:pt>
              </c:strCache>
            </c:strRef>
          </c:tx>
          <c:spPr>
            <a:solidFill>
              <a:schemeClr val="accent3"/>
            </a:solidFill>
            <a:ln>
              <a:noFill/>
            </a:ln>
            <a:effectLst/>
          </c:spPr>
          <c:invertIfNegative val="0"/>
          <c:dLbls>
            <c:dLbl>
              <c:idx val="0"/>
              <c:layout/>
              <c:tx>
                <c:rich>
                  <a:bodyPr/>
                  <a:lstStyle/>
                  <a:p>
                    <a:r>
                      <a:rPr lang="en-US" altLang="zh-TW"/>
                      <a:t>11%</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4685-4E84-9A02-86199E9F98D5}"/>
                </c:ext>
              </c:extLst>
            </c:dLbl>
            <c:dLbl>
              <c:idx val="1"/>
              <c:layout/>
              <c:tx>
                <c:rich>
                  <a:bodyPr/>
                  <a:lstStyle/>
                  <a:p>
                    <a:r>
                      <a:rPr lang="en-US" altLang="zh-TW"/>
                      <a:t>13%</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4685-4E84-9A02-86199E9F98D5}"/>
                </c:ext>
              </c:extLst>
            </c:dLbl>
            <c:dLbl>
              <c:idx val="2"/>
              <c:layout/>
              <c:tx>
                <c:rich>
                  <a:bodyPr/>
                  <a:lstStyle/>
                  <a:p>
                    <a:r>
                      <a:rPr lang="en-US" altLang="zh-TW"/>
                      <a:t>6%</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4685-4E84-9A02-86199E9F98D5}"/>
                </c:ext>
              </c:extLst>
            </c:dLbl>
            <c:dLbl>
              <c:idx val="3"/>
              <c:layout/>
              <c:tx>
                <c:rich>
                  <a:bodyPr/>
                  <a:lstStyle/>
                  <a:p>
                    <a:r>
                      <a:rPr lang="en-US" altLang="zh-TW"/>
                      <a:t>8%</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4685-4E84-9A02-86199E9F98D5}"/>
                </c:ext>
              </c:extLst>
            </c:dLbl>
            <c:dLbl>
              <c:idx val="4"/>
              <c:layout/>
              <c:tx>
                <c:rich>
                  <a:bodyPr/>
                  <a:lstStyle/>
                  <a:p>
                    <a:r>
                      <a:rPr lang="en-US" altLang="zh-TW"/>
                      <a:t>10%</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4685-4E84-9A02-86199E9F98D5}"/>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營收比重!$B$1:$F$1</c:f>
              <c:strCache>
                <c:ptCount val="5"/>
                <c:pt idx="0">
                  <c:v>2022Q3</c:v>
                </c:pt>
                <c:pt idx="1">
                  <c:v>2022Q4</c:v>
                </c:pt>
                <c:pt idx="2">
                  <c:v>2023Q1</c:v>
                </c:pt>
                <c:pt idx="3">
                  <c:v>2023Q2</c:v>
                </c:pt>
                <c:pt idx="4">
                  <c:v>2023Q3</c:v>
                </c:pt>
              </c:strCache>
            </c:strRef>
          </c:cat>
          <c:val>
            <c:numRef>
              <c:f>營收比重!$B$4:$F$4</c:f>
              <c:numCache>
                <c:formatCode>#,##0_);[Red]\(#,##0\)</c:formatCode>
                <c:ptCount val="5"/>
                <c:pt idx="0">
                  <c:v>29806.81</c:v>
                </c:pt>
                <c:pt idx="1">
                  <c:v>30955.583999999999</c:v>
                </c:pt>
                <c:pt idx="2">
                  <c:v>15841</c:v>
                </c:pt>
                <c:pt idx="3">
                  <c:v>18111</c:v>
                </c:pt>
                <c:pt idx="4">
                  <c:v>22577</c:v>
                </c:pt>
              </c:numCache>
            </c:numRef>
          </c:val>
          <c:extLst>
            <c:ext xmlns:c16="http://schemas.microsoft.com/office/drawing/2014/chart" uri="{C3380CC4-5D6E-409C-BE32-E72D297353CC}">
              <c16:uniqueId val="{00000011-4685-4E84-9A02-86199E9F98D5}"/>
            </c:ext>
          </c:extLst>
        </c:ser>
        <c:dLbls>
          <c:dLblPos val="ctr"/>
          <c:showLegendKey val="0"/>
          <c:showVal val="1"/>
          <c:showCatName val="0"/>
          <c:showSerName val="0"/>
          <c:showPercent val="0"/>
          <c:showBubbleSize val="0"/>
        </c:dLbls>
        <c:gapWidth val="150"/>
        <c:overlap val="100"/>
        <c:axId val="406976816"/>
        <c:axId val="406977648"/>
      </c:barChart>
      <c:catAx>
        <c:axId val="4069768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406977648"/>
        <c:crosses val="autoZero"/>
        <c:auto val="1"/>
        <c:lblAlgn val="ctr"/>
        <c:lblOffset val="100"/>
        <c:noMultiLvlLbl val="0"/>
      </c:catAx>
      <c:valAx>
        <c:axId val="406977648"/>
        <c:scaling>
          <c:orientation val="minMax"/>
        </c:scaling>
        <c:delete val="0"/>
        <c:axPos val="l"/>
        <c:numFmt formatCode="#,##0_);[Red]\(#,##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40697681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400" baseline="0"/>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獲利趨勢!$A$2</c:f>
              <c:strCache>
                <c:ptCount val="1"/>
                <c:pt idx="0">
                  <c:v>Net Income</c:v>
                </c:pt>
              </c:strCache>
            </c:strRef>
          </c:tx>
          <c:spPr>
            <a:solidFill>
              <a:schemeClr val="accent1"/>
            </a:solidFill>
            <a:ln>
              <a:noFill/>
            </a:ln>
            <a:effectLst/>
          </c:spPr>
          <c:invertIfNegative val="0"/>
          <c:cat>
            <c:strRef>
              <c:f>獲利趨勢!$B$1:$L$1</c:f>
              <c:strCache>
                <c:ptCount val="11"/>
                <c:pt idx="0">
                  <c:v>2021Q1</c:v>
                </c:pt>
                <c:pt idx="1">
                  <c:v>2021Q2</c:v>
                </c:pt>
                <c:pt idx="2">
                  <c:v>2021Q3</c:v>
                </c:pt>
                <c:pt idx="3">
                  <c:v>2021Q4</c:v>
                </c:pt>
                <c:pt idx="4">
                  <c:v>2022Q1</c:v>
                </c:pt>
                <c:pt idx="5">
                  <c:v>2022Q2</c:v>
                </c:pt>
                <c:pt idx="6">
                  <c:v>2022Q3</c:v>
                </c:pt>
                <c:pt idx="7">
                  <c:v>2022Q4</c:v>
                </c:pt>
                <c:pt idx="8">
                  <c:v>2023Q1</c:v>
                </c:pt>
                <c:pt idx="9">
                  <c:v>2023Q2</c:v>
                </c:pt>
                <c:pt idx="10">
                  <c:v>2023Q3</c:v>
                </c:pt>
              </c:strCache>
            </c:strRef>
          </c:cat>
          <c:val>
            <c:numRef>
              <c:f>獲利趨勢!$B$2:$L$2</c:f>
              <c:numCache>
                <c:formatCode>#,##0_);\(#,##0\)</c:formatCode>
                <c:ptCount val="11"/>
                <c:pt idx="0">
                  <c:v>-4486</c:v>
                </c:pt>
                <c:pt idx="1">
                  <c:v>-27122</c:v>
                </c:pt>
                <c:pt idx="2">
                  <c:v>7149</c:v>
                </c:pt>
                <c:pt idx="3">
                  <c:v>-30941</c:v>
                </c:pt>
                <c:pt idx="4">
                  <c:v>-9333</c:v>
                </c:pt>
                <c:pt idx="5">
                  <c:v>-3209</c:v>
                </c:pt>
                <c:pt idx="6">
                  <c:v>-6078</c:v>
                </c:pt>
                <c:pt idx="7">
                  <c:v>-19408</c:v>
                </c:pt>
                <c:pt idx="8">
                  <c:v>145</c:v>
                </c:pt>
                <c:pt idx="9">
                  <c:v>-15064</c:v>
                </c:pt>
                <c:pt idx="10">
                  <c:v>316</c:v>
                </c:pt>
              </c:numCache>
            </c:numRef>
          </c:val>
          <c:extLst>
            <c:ext xmlns:c16="http://schemas.microsoft.com/office/drawing/2014/chart" uri="{C3380CC4-5D6E-409C-BE32-E72D297353CC}">
              <c16:uniqueId val="{00000000-7BD3-48D9-AD94-489E6D763F65}"/>
            </c:ext>
          </c:extLst>
        </c:ser>
        <c:dLbls>
          <c:showLegendKey val="0"/>
          <c:showVal val="0"/>
          <c:showCatName val="0"/>
          <c:showSerName val="0"/>
          <c:showPercent val="0"/>
          <c:showBubbleSize val="0"/>
        </c:dLbls>
        <c:gapWidth val="219"/>
        <c:overlap val="-27"/>
        <c:axId val="846983072"/>
        <c:axId val="846982240"/>
      </c:barChart>
      <c:lineChart>
        <c:grouping val="standard"/>
        <c:varyColors val="0"/>
        <c:dLbls>
          <c:showLegendKey val="0"/>
          <c:showVal val="0"/>
          <c:showCatName val="0"/>
          <c:showSerName val="0"/>
          <c:showPercent val="0"/>
          <c:showBubbleSize val="0"/>
        </c:dLbls>
        <c:marker val="1"/>
        <c:smooth val="0"/>
        <c:axId val="1128722656"/>
        <c:axId val="1128725984"/>
        <c:extLst>
          <c:ext xmlns:c15="http://schemas.microsoft.com/office/drawing/2012/chart" uri="{02D57815-91ED-43cb-92C2-25804820EDAC}">
            <c15:filteredLineSeries>
              <c15:ser>
                <c:idx val="1"/>
                <c:order val="1"/>
                <c:tx>
                  <c:strRef>
                    <c:extLst>
                      <c:ext uri="{02D57815-91ED-43cb-92C2-25804820EDAC}">
                        <c15:formulaRef>
                          <c15:sqref>獲利趨勢!$A$3</c15:sqref>
                        </c15:formulaRef>
                      </c:ext>
                    </c:extLst>
                    <c:strCache>
                      <c:ptCount val="1"/>
                      <c:pt idx="0">
                        <c:v>Net Income(QoQ)</c:v>
                      </c:pt>
                    </c:strCache>
                  </c:strRef>
                </c:tx>
                <c:spPr>
                  <a:ln w="28575" cap="rnd">
                    <a:solidFill>
                      <a:schemeClr val="accent2"/>
                    </a:solidFill>
                    <a:round/>
                  </a:ln>
                  <a:effectLst/>
                </c:spPr>
                <c:marker>
                  <c:symbol val="none"/>
                </c:marker>
                <c:cat>
                  <c:strRef>
                    <c:extLst>
                      <c:ext uri="{02D57815-91ED-43cb-92C2-25804820EDAC}">
                        <c15:formulaRef>
                          <c15:sqref>獲利趨勢!$B$1:$L$1</c15:sqref>
                        </c15:formulaRef>
                      </c:ext>
                    </c:extLst>
                    <c:strCache>
                      <c:ptCount val="11"/>
                      <c:pt idx="0">
                        <c:v>2021Q1</c:v>
                      </c:pt>
                      <c:pt idx="1">
                        <c:v>2021Q2</c:v>
                      </c:pt>
                      <c:pt idx="2">
                        <c:v>2021Q3</c:v>
                      </c:pt>
                      <c:pt idx="3">
                        <c:v>2021Q4</c:v>
                      </c:pt>
                      <c:pt idx="4">
                        <c:v>2022Q1</c:v>
                      </c:pt>
                      <c:pt idx="5">
                        <c:v>2022Q2</c:v>
                      </c:pt>
                      <c:pt idx="6">
                        <c:v>2022Q3</c:v>
                      </c:pt>
                      <c:pt idx="7">
                        <c:v>2022Q4</c:v>
                      </c:pt>
                      <c:pt idx="8">
                        <c:v>2023Q1</c:v>
                      </c:pt>
                      <c:pt idx="9">
                        <c:v>2023Q2</c:v>
                      </c:pt>
                      <c:pt idx="10">
                        <c:v>2023Q3</c:v>
                      </c:pt>
                    </c:strCache>
                  </c:strRef>
                </c:cat>
                <c:val>
                  <c:numRef>
                    <c:extLst>
                      <c:ext uri="{02D57815-91ED-43cb-92C2-25804820EDAC}">
                        <c15:formulaRef>
                          <c15:sqref>獲利趨勢!$B$3:$L$3</c15:sqref>
                        </c15:formulaRef>
                      </c:ext>
                    </c:extLst>
                    <c:numCache>
                      <c:formatCode>0.00%</c:formatCode>
                      <c:ptCount val="11"/>
                      <c:pt idx="1">
                        <c:v>5.0459206419973253</c:v>
                      </c:pt>
                      <c:pt idx="2">
                        <c:v>-1.2635867561389278</c:v>
                      </c:pt>
                      <c:pt idx="3">
                        <c:v>-5.3280179046020422</c:v>
                      </c:pt>
                      <c:pt idx="4">
                        <c:v>-0.69836139749846482</c:v>
                      </c:pt>
                      <c:pt idx="5">
                        <c:v>-0.65616629165327334</c:v>
                      </c:pt>
                      <c:pt idx="6">
                        <c:v>0.89404799002804614</c:v>
                      </c:pt>
                      <c:pt idx="7">
                        <c:v>2.1931556433037183</c:v>
                      </c:pt>
                      <c:pt idx="8">
                        <c:v>-1.0074711459192085</c:v>
                      </c:pt>
                      <c:pt idx="9">
                        <c:v>-104.8896551724138</c:v>
                      </c:pt>
                      <c:pt idx="10">
                        <c:v>-1.0209771640998406</c:v>
                      </c:pt>
                    </c:numCache>
                  </c:numRef>
                </c:val>
                <c:smooth val="0"/>
                <c:extLst>
                  <c:ext xmlns:c16="http://schemas.microsoft.com/office/drawing/2014/chart" uri="{C3380CC4-5D6E-409C-BE32-E72D297353CC}">
                    <c16:uniqueId val="{00000001-7BD3-48D9-AD94-489E6D763F65}"/>
                  </c:ext>
                </c:extLst>
              </c15:ser>
            </c15:filteredLineSeries>
          </c:ext>
        </c:extLst>
      </c:lineChart>
      <c:catAx>
        <c:axId val="84698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846982240"/>
        <c:crosses val="autoZero"/>
        <c:auto val="1"/>
        <c:lblAlgn val="ctr"/>
        <c:lblOffset val="100"/>
        <c:noMultiLvlLbl val="0"/>
      </c:catAx>
      <c:valAx>
        <c:axId val="846982240"/>
        <c:scaling>
          <c:orientation val="minMax"/>
        </c:scaling>
        <c:delete val="0"/>
        <c:axPos val="l"/>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846983072"/>
        <c:crosses val="autoZero"/>
        <c:crossBetween val="between"/>
      </c:valAx>
      <c:valAx>
        <c:axId val="1128725984"/>
        <c:scaling>
          <c:orientation val="minMax"/>
        </c:scaling>
        <c:delete val="0"/>
        <c:axPos val="r"/>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1128722656"/>
        <c:crosses val="max"/>
        <c:crossBetween val="between"/>
      </c:valAx>
      <c:catAx>
        <c:axId val="1128722656"/>
        <c:scaling>
          <c:orientation val="minMax"/>
        </c:scaling>
        <c:delete val="1"/>
        <c:axPos val="b"/>
        <c:numFmt formatCode="General" sourceLinked="1"/>
        <c:majorTickMark val="none"/>
        <c:minorTickMark val="none"/>
        <c:tickLblPos val="nextTo"/>
        <c:crossAx val="1128725984"/>
        <c:crosses val="autoZero"/>
        <c:auto val="1"/>
        <c:lblAlgn val="ctr"/>
        <c:lblOffset val="100"/>
        <c:noMultiLvlLbl val="0"/>
      </c:cat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zh-TW"/>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860514747841285E-2"/>
          <c:y val="5.0366300366300368E-2"/>
          <c:w val="0.84505489518014609"/>
          <c:h val="0.56667055413560785"/>
        </c:manualLayout>
      </c:layout>
      <c:barChart>
        <c:barDir val="col"/>
        <c:grouping val="clustered"/>
        <c:varyColors val="0"/>
        <c:ser>
          <c:idx val="0"/>
          <c:order val="0"/>
          <c:tx>
            <c:strRef>
              <c:f>毛利率及淨利率!$A$2</c:f>
              <c:strCache>
                <c:ptCount val="1"/>
                <c:pt idx="0">
                  <c:v>EPS</c:v>
                </c:pt>
              </c:strCache>
            </c:strRef>
          </c:tx>
          <c:spPr>
            <a:solidFill>
              <a:schemeClr val="accent1"/>
            </a:solidFill>
            <a:ln>
              <a:noFill/>
            </a:ln>
            <a:effectLst/>
          </c:spPr>
          <c:invertIfNegative val="0"/>
          <c:cat>
            <c:strRef>
              <c:f>毛利率及淨利率!$B$1:$L$1</c:f>
              <c:strCache>
                <c:ptCount val="11"/>
                <c:pt idx="0">
                  <c:v>2021Q1</c:v>
                </c:pt>
                <c:pt idx="1">
                  <c:v>2021Q2</c:v>
                </c:pt>
                <c:pt idx="2">
                  <c:v>2021Q3</c:v>
                </c:pt>
                <c:pt idx="3">
                  <c:v>2021Q4</c:v>
                </c:pt>
                <c:pt idx="4">
                  <c:v>2022Q1</c:v>
                </c:pt>
                <c:pt idx="5">
                  <c:v>2022Q2</c:v>
                </c:pt>
                <c:pt idx="6">
                  <c:v>2022Q3</c:v>
                </c:pt>
                <c:pt idx="7">
                  <c:v>2022Q4</c:v>
                </c:pt>
                <c:pt idx="8">
                  <c:v>2023Q1</c:v>
                </c:pt>
                <c:pt idx="9">
                  <c:v>2023Q2</c:v>
                </c:pt>
                <c:pt idx="10">
                  <c:v>2023Q3</c:v>
                </c:pt>
              </c:strCache>
            </c:strRef>
          </c:cat>
          <c:val>
            <c:numRef>
              <c:f>毛利率及淨利率!$B$2:$L$2</c:f>
              <c:numCache>
                <c:formatCode>#,##0.00_);\(#,##0.00\)</c:formatCode>
                <c:ptCount val="11"/>
                <c:pt idx="0">
                  <c:v>-0.14000000000000001</c:v>
                </c:pt>
                <c:pt idx="1">
                  <c:v>-0.84</c:v>
                </c:pt>
                <c:pt idx="2">
                  <c:v>0.22</c:v>
                </c:pt>
                <c:pt idx="3">
                  <c:v>-0.96</c:v>
                </c:pt>
                <c:pt idx="4">
                  <c:v>-0.26</c:v>
                </c:pt>
                <c:pt idx="5">
                  <c:v>-0.05</c:v>
                </c:pt>
                <c:pt idx="6">
                  <c:v>-0.09</c:v>
                </c:pt>
                <c:pt idx="7">
                  <c:v>-0.26</c:v>
                </c:pt>
                <c:pt idx="8">
                  <c:v>0.01</c:v>
                </c:pt>
                <c:pt idx="9">
                  <c:v>-0.23</c:v>
                </c:pt>
                <c:pt idx="10">
                  <c:v>0</c:v>
                </c:pt>
              </c:numCache>
            </c:numRef>
          </c:val>
          <c:extLst>
            <c:ext xmlns:c16="http://schemas.microsoft.com/office/drawing/2014/chart" uri="{C3380CC4-5D6E-409C-BE32-E72D297353CC}">
              <c16:uniqueId val="{00000000-12AF-42C3-83C6-4D2FAB661ECE}"/>
            </c:ext>
          </c:extLst>
        </c:ser>
        <c:dLbls>
          <c:showLegendKey val="0"/>
          <c:showVal val="0"/>
          <c:showCatName val="0"/>
          <c:showSerName val="0"/>
          <c:showPercent val="0"/>
          <c:showBubbleSize val="0"/>
        </c:dLbls>
        <c:gapWidth val="219"/>
        <c:overlap val="-27"/>
        <c:axId val="1132329376"/>
        <c:axId val="1132329792"/>
      </c:barChart>
      <c:barChart>
        <c:barDir val="col"/>
        <c:grouping val="clustered"/>
        <c:varyColors val="0"/>
        <c:ser>
          <c:idx val="1"/>
          <c:order val="1"/>
          <c:tx>
            <c:strRef>
              <c:f>毛利率及淨利率!$A$3</c:f>
              <c:strCache>
                <c:ptCount val="1"/>
                <c:pt idx="0">
                  <c:v>Gross Margin</c:v>
                </c:pt>
              </c:strCache>
            </c:strRef>
          </c:tx>
          <c:spPr>
            <a:solidFill>
              <a:schemeClr val="accent2"/>
            </a:solidFill>
            <a:ln>
              <a:noFill/>
            </a:ln>
            <a:effectLst/>
          </c:spPr>
          <c:invertIfNegative val="0"/>
          <c:cat>
            <c:strRef>
              <c:f>毛利率及淨利率!$B$1:$L$1</c:f>
              <c:strCache>
                <c:ptCount val="11"/>
                <c:pt idx="0">
                  <c:v>2021Q1</c:v>
                </c:pt>
                <c:pt idx="1">
                  <c:v>2021Q2</c:v>
                </c:pt>
                <c:pt idx="2">
                  <c:v>2021Q3</c:v>
                </c:pt>
                <c:pt idx="3">
                  <c:v>2021Q4</c:v>
                </c:pt>
                <c:pt idx="4">
                  <c:v>2022Q1</c:v>
                </c:pt>
                <c:pt idx="5">
                  <c:v>2022Q2</c:v>
                </c:pt>
                <c:pt idx="6">
                  <c:v>2022Q3</c:v>
                </c:pt>
                <c:pt idx="7">
                  <c:v>2022Q4</c:v>
                </c:pt>
                <c:pt idx="8">
                  <c:v>2023Q1</c:v>
                </c:pt>
                <c:pt idx="9">
                  <c:v>2023Q2</c:v>
                </c:pt>
                <c:pt idx="10">
                  <c:v>2023Q3</c:v>
                </c:pt>
              </c:strCache>
            </c:strRef>
          </c:cat>
          <c:val>
            <c:numRef>
              <c:f>毛利率及淨利率!$B$3:$L$3</c:f>
              <c:numCache>
                <c:formatCode>0.00%</c:formatCode>
                <c:ptCount val="11"/>
                <c:pt idx="0">
                  <c:v>0.12606519943642813</c:v>
                </c:pt>
                <c:pt idx="1">
                  <c:v>0.1083772341190186</c:v>
                </c:pt>
                <c:pt idx="2">
                  <c:v>9.7993193287172861E-2</c:v>
                </c:pt>
                <c:pt idx="3">
                  <c:v>5.8294284836380397E-2</c:v>
                </c:pt>
                <c:pt idx="4">
                  <c:v>7.2938957984617664E-2</c:v>
                </c:pt>
                <c:pt idx="5">
                  <c:v>5.7480068851058962E-2</c:v>
                </c:pt>
                <c:pt idx="6">
                  <c:v>1.8817624051216234E-2</c:v>
                </c:pt>
                <c:pt idx="7">
                  <c:v>5.8056323552520377E-2</c:v>
                </c:pt>
                <c:pt idx="8">
                  <c:v>8.733074750399282E-2</c:v>
                </c:pt>
                <c:pt idx="9">
                  <c:v>1.7927212952488687E-2</c:v>
                </c:pt>
                <c:pt idx="10">
                  <c:v>5.5835499924057647E-2</c:v>
                </c:pt>
              </c:numCache>
            </c:numRef>
          </c:val>
          <c:extLst>
            <c:ext xmlns:c16="http://schemas.microsoft.com/office/drawing/2014/chart" uri="{C3380CC4-5D6E-409C-BE32-E72D297353CC}">
              <c16:uniqueId val="{00000001-12AF-42C3-83C6-4D2FAB661ECE}"/>
            </c:ext>
          </c:extLst>
        </c:ser>
        <c:dLbls>
          <c:showLegendKey val="0"/>
          <c:showVal val="0"/>
          <c:showCatName val="0"/>
          <c:showSerName val="0"/>
          <c:showPercent val="0"/>
          <c:showBubbleSize val="0"/>
        </c:dLbls>
        <c:gapWidth val="219"/>
        <c:overlap val="-27"/>
        <c:axId val="1475300928"/>
        <c:axId val="1475320064"/>
      </c:barChart>
      <c:lineChart>
        <c:grouping val="standard"/>
        <c:varyColors val="0"/>
        <c:ser>
          <c:idx val="2"/>
          <c:order val="2"/>
          <c:tx>
            <c:strRef>
              <c:f>毛利率及淨利率!$A$4</c:f>
              <c:strCache>
                <c:ptCount val="1"/>
                <c:pt idx="0">
                  <c:v>Net Income Ratio</c:v>
                </c:pt>
              </c:strCache>
            </c:strRef>
          </c:tx>
          <c:spPr>
            <a:ln w="28575" cap="rnd">
              <a:solidFill>
                <a:schemeClr val="accent3"/>
              </a:solidFill>
              <a:round/>
            </a:ln>
            <a:effectLst/>
          </c:spPr>
          <c:marker>
            <c:symbol val="none"/>
          </c:marker>
          <c:cat>
            <c:strRef>
              <c:f>毛利率及淨利率!$B$1:$L$1</c:f>
              <c:strCache>
                <c:ptCount val="11"/>
                <c:pt idx="0">
                  <c:v>2021Q1</c:v>
                </c:pt>
                <c:pt idx="1">
                  <c:v>2021Q2</c:v>
                </c:pt>
                <c:pt idx="2">
                  <c:v>2021Q3</c:v>
                </c:pt>
                <c:pt idx="3">
                  <c:v>2021Q4</c:v>
                </c:pt>
                <c:pt idx="4">
                  <c:v>2022Q1</c:v>
                </c:pt>
                <c:pt idx="5">
                  <c:v>2022Q2</c:v>
                </c:pt>
                <c:pt idx="6">
                  <c:v>2022Q3</c:v>
                </c:pt>
                <c:pt idx="7">
                  <c:v>2022Q4</c:v>
                </c:pt>
                <c:pt idx="8">
                  <c:v>2023Q1</c:v>
                </c:pt>
                <c:pt idx="9">
                  <c:v>2023Q2</c:v>
                </c:pt>
                <c:pt idx="10">
                  <c:v>2023Q3</c:v>
                </c:pt>
              </c:strCache>
            </c:strRef>
          </c:cat>
          <c:val>
            <c:numRef>
              <c:f>毛利率及淨利率!$B$4:$L$4</c:f>
              <c:numCache>
                <c:formatCode>0.00%</c:formatCode>
                <c:ptCount val="11"/>
                <c:pt idx="0">
                  <c:v>-6.5607540203080211E-2</c:v>
                </c:pt>
                <c:pt idx="1">
                  <c:v>-0.25012490905744061</c:v>
                </c:pt>
                <c:pt idx="2">
                  <c:v>8.2158365047697288E-2</c:v>
                </c:pt>
                <c:pt idx="3">
                  <c:v>-0.38002189276386544</c:v>
                </c:pt>
                <c:pt idx="4">
                  <c:v>-9.8904591393520772E-2</c:v>
                </c:pt>
                <c:pt idx="5">
                  <c:v>8.2365940737023288E-3</c:v>
                </c:pt>
                <c:pt idx="6">
                  <c:v>-2.2797469656057553E-2</c:v>
                </c:pt>
                <c:pt idx="7">
                  <c:v>-8.2892708346605171E-2</c:v>
                </c:pt>
                <c:pt idx="8">
                  <c:v>5.7040353099454774E-4</c:v>
                </c:pt>
                <c:pt idx="9">
                  <c:v>-6.6569746889140274E-2</c:v>
                </c:pt>
                <c:pt idx="10">
                  <c:v>1.4116343688296835E-3</c:v>
                </c:pt>
              </c:numCache>
            </c:numRef>
          </c:val>
          <c:smooth val="0"/>
          <c:extLst>
            <c:ext xmlns:c16="http://schemas.microsoft.com/office/drawing/2014/chart" uri="{C3380CC4-5D6E-409C-BE32-E72D297353CC}">
              <c16:uniqueId val="{00000002-12AF-42C3-83C6-4D2FAB661ECE}"/>
            </c:ext>
          </c:extLst>
        </c:ser>
        <c:dLbls>
          <c:showLegendKey val="0"/>
          <c:showVal val="0"/>
          <c:showCatName val="0"/>
          <c:showSerName val="0"/>
          <c:showPercent val="0"/>
          <c:showBubbleSize val="0"/>
        </c:dLbls>
        <c:marker val="1"/>
        <c:smooth val="0"/>
        <c:axId val="1475300928"/>
        <c:axId val="1475320064"/>
      </c:lineChart>
      <c:catAx>
        <c:axId val="113232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1132329792"/>
        <c:crosses val="autoZero"/>
        <c:auto val="1"/>
        <c:lblAlgn val="ctr"/>
        <c:lblOffset val="100"/>
        <c:noMultiLvlLbl val="0"/>
      </c:catAx>
      <c:valAx>
        <c:axId val="1132329792"/>
        <c:scaling>
          <c:orientation val="minMax"/>
        </c:scaling>
        <c:delete val="0"/>
        <c:axPos val="l"/>
        <c:majorGridlines>
          <c:spPr>
            <a:ln w="9525" cap="flat" cmpd="sng" algn="ctr">
              <a:solidFill>
                <a:schemeClr val="tx1">
                  <a:lumMod val="15000"/>
                  <a:lumOff val="85000"/>
                </a:schemeClr>
              </a:solidFill>
              <a:round/>
            </a:ln>
            <a:effectLst/>
          </c:spPr>
        </c:majorGridlines>
        <c:numFmt formatCode="#,##0.00_);\(#,##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1132329376"/>
        <c:crosses val="autoZero"/>
        <c:crossBetween val="between"/>
      </c:valAx>
      <c:valAx>
        <c:axId val="1475320064"/>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1475300928"/>
        <c:crosses val="max"/>
        <c:crossBetween val="between"/>
      </c:valAx>
      <c:catAx>
        <c:axId val="1475300928"/>
        <c:scaling>
          <c:orientation val="minMax"/>
        </c:scaling>
        <c:delete val="1"/>
        <c:axPos val="b"/>
        <c:numFmt formatCode="General" sourceLinked="1"/>
        <c:majorTickMark val="out"/>
        <c:minorTickMark val="none"/>
        <c:tickLblPos val="nextTo"/>
        <c:crossAx val="1475320064"/>
        <c:crosses val="autoZero"/>
        <c:auto val="1"/>
        <c:lblAlgn val="ctr"/>
        <c:lblOffset val="100"/>
        <c:noMultiLvlLbl val="0"/>
      </c:cat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zh-TW"/>
          </a:p>
        </c:txPr>
      </c:dTable>
      <c:spPr>
        <a:noFill/>
        <a:ln>
          <a:noFill/>
        </a:ln>
        <a:effectLst/>
      </c:spPr>
    </c:plotArea>
    <c:legend>
      <c:legendPos val="b"/>
      <c:layout>
        <c:manualLayout>
          <c:xMode val="edge"/>
          <c:yMode val="edge"/>
          <c:x val="0.30736699850525356"/>
          <c:y val="0.94747382335150088"/>
          <c:w val="0.3927980542398628"/>
          <c:h val="5.181693933262650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200" baseline="0"/>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財務體質健全!$A$2</c:f>
              <c:strCache>
                <c:ptCount val="1"/>
                <c:pt idx="0">
                  <c:v>Current Ratio</c:v>
                </c:pt>
              </c:strCache>
            </c:strRef>
          </c:tx>
          <c:spPr>
            <a:ln w="28575" cap="rnd">
              <a:solidFill>
                <a:schemeClr val="accent1"/>
              </a:solidFill>
              <a:round/>
            </a:ln>
            <a:effectLst/>
          </c:spPr>
          <c:marker>
            <c:symbol val="none"/>
          </c:marker>
          <c:cat>
            <c:strRef>
              <c:f>財務體質健全!$B$1:$L$1</c:f>
              <c:strCache>
                <c:ptCount val="11"/>
                <c:pt idx="0">
                  <c:v>2021Q1</c:v>
                </c:pt>
                <c:pt idx="1">
                  <c:v>2021Q2</c:v>
                </c:pt>
                <c:pt idx="2">
                  <c:v>2021Q3</c:v>
                </c:pt>
                <c:pt idx="3">
                  <c:v>2021Q4</c:v>
                </c:pt>
                <c:pt idx="4">
                  <c:v>2022Q1</c:v>
                </c:pt>
                <c:pt idx="5">
                  <c:v>2022Q2</c:v>
                </c:pt>
                <c:pt idx="6">
                  <c:v>2022Q3</c:v>
                </c:pt>
                <c:pt idx="7">
                  <c:v>2022Q4</c:v>
                </c:pt>
                <c:pt idx="8">
                  <c:v>2023Q1</c:v>
                </c:pt>
                <c:pt idx="9">
                  <c:v>2023Q2</c:v>
                </c:pt>
                <c:pt idx="10">
                  <c:v>2023Q3</c:v>
                </c:pt>
              </c:strCache>
            </c:strRef>
          </c:cat>
          <c:val>
            <c:numRef>
              <c:f>財務體質健全!$B$2:$L$2</c:f>
              <c:numCache>
                <c:formatCode>0%</c:formatCode>
                <c:ptCount val="11"/>
                <c:pt idx="0">
                  <c:v>1.48</c:v>
                </c:pt>
                <c:pt idx="1">
                  <c:v>1.32</c:v>
                </c:pt>
                <c:pt idx="2">
                  <c:v>1.57</c:v>
                </c:pt>
                <c:pt idx="3">
                  <c:v>1.67</c:v>
                </c:pt>
                <c:pt idx="4">
                  <c:v>4.88</c:v>
                </c:pt>
                <c:pt idx="5">
                  <c:v>1.9796578497469657</c:v>
                </c:pt>
                <c:pt idx="6">
                  <c:v>2.13</c:v>
                </c:pt>
                <c:pt idx="7">
                  <c:v>2.0964704523135578</c:v>
                </c:pt>
                <c:pt idx="8">
                  <c:v>2.1891801750107587</c:v>
                </c:pt>
                <c:pt idx="9">
                  <c:v>2.1954502720720206</c:v>
                </c:pt>
                <c:pt idx="10">
                  <c:v>2.7262651504421198</c:v>
                </c:pt>
              </c:numCache>
            </c:numRef>
          </c:val>
          <c:smooth val="0"/>
          <c:extLst>
            <c:ext xmlns:c16="http://schemas.microsoft.com/office/drawing/2014/chart" uri="{C3380CC4-5D6E-409C-BE32-E72D297353CC}">
              <c16:uniqueId val="{00000000-1108-420F-B682-E3F7D1848CE0}"/>
            </c:ext>
          </c:extLst>
        </c:ser>
        <c:ser>
          <c:idx val="1"/>
          <c:order val="1"/>
          <c:tx>
            <c:strRef>
              <c:f>財務體質健全!$A$3</c:f>
              <c:strCache>
                <c:ptCount val="1"/>
                <c:pt idx="0">
                  <c:v>Debt Ratio</c:v>
                </c:pt>
              </c:strCache>
            </c:strRef>
          </c:tx>
          <c:spPr>
            <a:ln w="28575" cap="rnd">
              <a:solidFill>
                <a:schemeClr val="accent2"/>
              </a:solidFill>
              <a:round/>
            </a:ln>
            <a:effectLst/>
          </c:spPr>
          <c:marker>
            <c:symbol val="none"/>
          </c:marker>
          <c:cat>
            <c:strRef>
              <c:f>財務體質健全!$B$1:$L$1</c:f>
              <c:strCache>
                <c:ptCount val="11"/>
                <c:pt idx="0">
                  <c:v>2021Q1</c:v>
                </c:pt>
                <c:pt idx="1">
                  <c:v>2021Q2</c:v>
                </c:pt>
                <c:pt idx="2">
                  <c:v>2021Q3</c:v>
                </c:pt>
                <c:pt idx="3">
                  <c:v>2021Q4</c:v>
                </c:pt>
                <c:pt idx="4">
                  <c:v>2022Q1</c:v>
                </c:pt>
                <c:pt idx="5">
                  <c:v>2022Q2</c:v>
                </c:pt>
                <c:pt idx="6">
                  <c:v>2022Q3</c:v>
                </c:pt>
                <c:pt idx="7">
                  <c:v>2022Q4</c:v>
                </c:pt>
                <c:pt idx="8">
                  <c:v>2023Q1</c:v>
                </c:pt>
                <c:pt idx="9">
                  <c:v>2023Q2</c:v>
                </c:pt>
                <c:pt idx="10">
                  <c:v>2023Q3</c:v>
                </c:pt>
              </c:strCache>
            </c:strRef>
          </c:cat>
          <c:val>
            <c:numRef>
              <c:f>財務體質健全!$B$3:$L$3</c:f>
              <c:numCache>
                <c:formatCode>0%</c:formatCode>
                <c:ptCount val="11"/>
                <c:pt idx="0">
                  <c:v>0.47</c:v>
                </c:pt>
                <c:pt idx="1">
                  <c:v>0.51</c:v>
                </c:pt>
                <c:pt idx="2">
                  <c:v>0.48</c:v>
                </c:pt>
                <c:pt idx="3">
                  <c:v>0.47</c:v>
                </c:pt>
                <c:pt idx="4">
                  <c:v>0.14000000000000001</c:v>
                </c:pt>
                <c:pt idx="5">
                  <c:v>0.36</c:v>
                </c:pt>
                <c:pt idx="6">
                  <c:v>0.33</c:v>
                </c:pt>
                <c:pt idx="7">
                  <c:v>0.34</c:v>
                </c:pt>
                <c:pt idx="8">
                  <c:v>0.32</c:v>
                </c:pt>
                <c:pt idx="9">
                  <c:v>0.33</c:v>
                </c:pt>
                <c:pt idx="10">
                  <c:v>0.26</c:v>
                </c:pt>
              </c:numCache>
            </c:numRef>
          </c:val>
          <c:smooth val="0"/>
          <c:extLst>
            <c:ext xmlns:c16="http://schemas.microsoft.com/office/drawing/2014/chart" uri="{C3380CC4-5D6E-409C-BE32-E72D297353CC}">
              <c16:uniqueId val="{00000001-1108-420F-B682-E3F7D1848CE0}"/>
            </c:ext>
          </c:extLst>
        </c:ser>
        <c:dLbls>
          <c:showLegendKey val="0"/>
          <c:showVal val="0"/>
          <c:showCatName val="0"/>
          <c:showSerName val="0"/>
          <c:showPercent val="0"/>
          <c:showBubbleSize val="0"/>
        </c:dLbls>
        <c:smooth val="0"/>
        <c:axId val="1059073584"/>
        <c:axId val="1059074416"/>
      </c:lineChart>
      <c:catAx>
        <c:axId val="105907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1059074416"/>
        <c:crosses val="autoZero"/>
        <c:auto val="1"/>
        <c:lblAlgn val="ctr"/>
        <c:lblOffset val="100"/>
        <c:noMultiLvlLbl val="0"/>
      </c:catAx>
      <c:valAx>
        <c:axId val="1059074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10590735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zh-TW"/>
          </a:p>
        </c:txPr>
      </c:dTable>
      <c:spPr>
        <a:noFill/>
        <a:ln>
          <a:noFill/>
        </a:ln>
        <a:effectLst/>
      </c:spPr>
    </c:plotArea>
    <c:plotVisOnly val="1"/>
    <c:dispBlanksAs val="gap"/>
    <c:showDLblsOverMax val="0"/>
  </c:chart>
  <c:spPr>
    <a:noFill/>
    <a:ln>
      <a:noFill/>
    </a:ln>
    <a:effectLst/>
  </c:spPr>
  <c:txPr>
    <a:bodyPr/>
    <a:lstStyle/>
    <a:p>
      <a:pPr>
        <a:defRPr sz="1200" baseline="0"/>
      </a:pPr>
      <a:endParaRPr lang="zh-TW"/>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工作表1!$A$2</c:f>
              <c:strCache>
                <c:ptCount val="1"/>
                <c:pt idx="0">
                  <c:v>營業活動淨現金</c:v>
                </c:pt>
              </c:strCache>
            </c:strRef>
          </c:cat>
          <c:val>
            <c:numRef>
              <c:f>工作表1!$B$2</c:f>
              <c:numCache>
                <c:formatCode>General</c:formatCode>
                <c:ptCount val="1"/>
                <c:pt idx="0">
                  <c:v>-46531</c:v>
                </c:pt>
              </c:numCache>
            </c:numRef>
          </c:val>
          <c:extLst>
            <c:ext xmlns:c16="http://schemas.microsoft.com/office/drawing/2014/chart" uri="{C3380CC4-5D6E-409C-BE32-E72D297353CC}">
              <c16:uniqueId val="{00000000-1BF4-4710-BC28-040D49798CFE}"/>
            </c:ext>
          </c:extLst>
        </c:ser>
        <c:ser>
          <c:idx val="1"/>
          <c:order val="1"/>
          <c:tx>
            <c:strRef>
              <c:f>工作表1!$C$1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工作表1!$A$2</c:f>
              <c:strCache>
                <c:ptCount val="1"/>
                <c:pt idx="0">
                  <c:v>營業活動淨現金</c:v>
                </c:pt>
              </c:strCache>
            </c:strRef>
          </c:cat>
          <c:val>
            <c:numRef>
              <c:f>工作表1!$C$2</c:f>
              <c:numCache>
                <c:formatCode>General</c:formatCode>
                <c:ptCount val="1"/>
                <c:pt idx="0">
                  <c:v>-86846</c:v>
                </c:pt>
              </c:numCache>
            </c:numRef>
          </c:val>
          <c:extLst>
            <c:ext xmlns:c16="http://schemas.microsoft.com/office/drawing/2014/chart" uri="{C3380CC4-5D6E-409C-BE32-E72D297353CC}">
              <c16:uniqueId val="{00000001-1BF4-4710-BC28-040D49798CFE}"/>
            </c:ext>
          </c:extLst>
        </c:ser>
        <c:ser>
          <c:idx val="2"/>
          <c:order val="2"/>
          <c:tx>
            <c:strRef>
              <c:f>工作表1!$D$1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工作表1!$A$2</c:f>
              <c:strCache>
                <c:ptCount val="1"/>
                <c:pt idx="0">
                  <c:v>營業活動淨現金</c:v>
                </c:pt>
              </c:strCache>
            </c:strRef>
          </c:cat>
          <c:val>
            <c:numRef>
              <c:f>工作表1!$D$2</c:f>
              <c:numCache>
                <c:formatCode>General</c:formatCode>
                <c:ptCount val="1"/>
                <c:pt idx="0">
                  <c:v>-54006</c:v>
                </c:pt>
              </c:numCache>
            </c:numRef>
          </c:val>
          <c:extLst>
            <c:ext xmlns:c16="http://schemas.microsoft.com/office/drawing/2014/chart" uri="{C3380CC4-5D6E-409C-BE32-E72D297353CC}">
              <c16:uniqueId val="{00000002-1BF4-4710-BC28-040D49798CFE}"/>
            </c:ext>
          </c:extLst>
        </c:ser>
        <c:ser>
          <c:idx val="3"/>
          <c:order val="3"/>
          <c:tx>
            <c:strRef>
              <c:f>工作表1!$E$1</c:f>
              <c:strCache>
                <c:ptCount val="1"/>
                <c:pt idx="0">
                  <c:v>2021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工作表1!$A$2</c:f>
              <c:strCache>
                <c:ptCount val="1"/>
                <c:pt idx="0">
                  <c:v>營業活動淨現金</c:v>
                </c:pt>
              </c:strCache>
            </c:strRef>
          </c:cat>
          <c:val>
            <c:numRef>
              <c:f>工作表1!$E$2</c:f>
              <c:numCache>
                <c:formatCode>General</c:formatCode>
                <c:ptCount val="1"/>
                <c:pt idx="0">
                  <c:v>-1490</c:v>
                </c:pt>
              </c:numCache>
            </c:numRef>
          </c:val>
          <c:extLst>
            <c:ext xmlns:c16="http://schemas.microsoft.com/office/drawing/2014/chart" uri="{C3380CC4-5D6E-409C-BE32-E72D297353CC}">
              <c16:uniqueId val="{00000003-1BF4-4710-BC28-040D49798CFE}"/>
            </c:ext>
          </c:extLst>
        </c:ser>
        <c:ser>
          <c:idx val="4"/>
          <c:order val="4"/>
          <c:tx>
            <c:strRef>
              <c:f>工作表1!$F$1</c:f>
              <c:strCache>
                <c:ptCount val="1"/>
                <c:pt idx="0">
                  <c:v>2022</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工作表1!$A$2</c:f>
              <c:strCache>
                <c:ptCount val="1"/>
                <c:pt idx="0">
                  <c:v>營業活動淨現金</c:v>
                </c:pt>
              </c:strCache>
            </c:strRef>
          </c:cat>
          <c:val>
            <c:numRef>
              <c:f>工作表1!$F$2</c:f>
              <c:numCache>
                <c:formatCode>General</c:formatCode>
                <c:ptCount val="1"/>
                <c:pt idx="0">
                  <c:v>60724</c:v>
                </c:pt>
              </c:numCache>
            </c:numRef>
          </c:val>
          <c:extLst>
            <c:ext xmlns:c16="http://schemas.microsoft.com/office/drawing/2014/chart" uri="{C3380CC4-5D6E-409C-BE32-E72D297353CC}">
              <c16:uniqueId val="{00000004-1BF4-4710-BC28-040D49798CFE}"/>
            </c:ext>
          </c:extLst>
        </c:ser>
        <c:ser>
          <c:idx val="5"/>
          <c:order val="5"/>
          <c:tx>
            <c:strRef>
              <c:f>工作表1!$G$1</c:f>
              <c:strCache>
                <c:ptCount val="1"/>
                <c:pt idx="0">
                  <c:v>2023/1~9</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工作表1!$A$2</c:f>
              <c:strCache>
                <c:ptCount val="1"/>
                <c:pt idx="0">
                  <c:v>營業活動淨現金</c:v>
                </c:pt>
              </c:strCache>
            </c:strRef>
          </c:cat>
          <c:val>
            <c:numRef>
              <c:f>工作表1!$G$2</c:f>
              <c:numCache>
                <c:formatCode>General</c:formatCode>
                <c:ptCount val="1"/>
                <c:pt idx="0">
                  <c:v>5946</c:v>
                </c:pt>
              </c:numCache>
            </c:numRef>
          </c:val>
          <c:extLst>
            <c:ext xmlns:c16="http://schemas.microsoft.com/office/drawing/2014/chart" uri="{C3380CC4-5D6E-409C-BE32-E72D297353CC}">
              <c16:uniqueId val="{00000005-1BF4-4710-BC28-040D49798CFE}"/>
            </c:ext>
          </c:extLst>
        </c:ser>
        <c:dLbls>
          <c:dLblPos val="outEnd"/>
          <c:showLegendKey val="0"/>
          <c:showVal val="1"/>
          <c:showCatName val="0"/>
          <c:showSerName val="0"/>
          <c:showPercent val="0"/>
          <c:showBubbleSize val="0"/>
        </c:dLbls>
        <c:gapWidth val="75"/>
        <c:overlap val="-25"/>
        <c:axId val="1479633968"/>
        <c:axId val="1479628144"/>
      </c:barChart>
      <c:catAx>
        <c:axId val="1479633968"/>
        <c:scaling>
          <c:orientation val="minMax"/>
        </c:scaling>
        <c:delete val="1"/>
        <c:axPos val="b"/>
        <c:numFmt formatCode="General" sourceLinked="1"/>
        <c:majorTickMark val="none"/>
        <c:minorTickMark val="none"/>
        <c:tickLblPos val="nextTo"/>
        <c:crossAx val="1479628144"/>
        <c:crosses val="autoZero"/>
        <c:auto val="1"/>
        <c:lblAlgn val="ctr"/>
        <c:lblOffset val="100"/>
        <c:noMultiLvlLbl val="0"/>
      </c:catAx>
      <c:valAx>
        <c:axId val="1479628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1479633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400" baseline="0"/>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5573488-4780-E140-AE58-57D46D0C1735}" type="datetimeFigureOut">
              <a:rPr kumimoji="1" lang="zh-TW" altLang="en-US" smtClean="0"/>
              <a:t>2023/12/04</a:t>
            </a:fld>
            <a:endParaRPr kumimoji="1" lang="zh-TW" altLang="en-US"/>
          </a:p>
        </p:txBody>
      </p:sp>
      <p:sp>
        <p:nvSpPr>
          <p:cNvPr id="4" name="投影片影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kumimoji="1" lang="zh-TW" altLang="en-US"/>
              <a:t>編輯母片文字樣式
第二層
第三層
第四層
第五層</a:t>
            </a:r>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2037B90-345B-1240-9673-4003252A4940}" type="slidenum">
              <a:rPr kumimoji="1" lang="zh-TW" altLang="en-US" smtClean="0"/>
              <a:t>‹#›</a:t>
            </a:fld>
            <a:endParaRPr kumimoji="1" lang="zh-TW" altLang="en-US"/>
          </a:p>
        </p:txBody>
      </p:sp>
    </p:spTree>
    <p:extLst>
      <p:ext uri="{BB962C8B-B14F-4D97-AF65-F5344CB8AC3E}">
        <p14:creationId xmlns:p14="http://schemas.microsoft.com/office/powerpoint/2010/main" val="270448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fld id="{F2037B90-345B-1240-9673-4003252A4940}" type="slidenum">
              <a:rPr kumimoji="1" lang="zh-TW" altLang="en-US" smtClean="0"/>
              <a:t>1</a:t>
            </a:fld>
            <a:endParaRPr kumimoji="1" lang="zh-TW" altLang="en-US"/>
          </a:p>
        </p:txBody>
      </p:sp>
    </p:spTree>
    <p:extLst>
      <p:ext uri="{BB962C8B-B14F-4D97-AF65-F5344CB8AC3E}">
        <p14:creationId xmlns:p14="http://schemas.microsoft.com/office/powerpoint/2010/main" val="4156266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F2037B90-345B-1240-9673-4003252A4940}" type="slidenum">
              <a:rPr kumimoji="1" lang="zh-TW" altLang="en-US" smtClean="0"/>
              <a:t>17</a:t>
            </a:fld>
            <a:endParaRPr kumimoji="1" lang="zh-TW" altLang="en-US"/>
          </a:p>
        </p:txBody>
      </p:sp>
    </p:spTree>
    <p:extLst>
      <p:ext uri="{BB962C8B-B14F-4D97-AF65-F5344CB8AC3E}">
        <p14:creationId xmlns:p14="http://schemas.microsoft.com/office/powerpoint/2010/main" val="800173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F2037B90-345B-1240-9673-4003252A4940}" type="slidenum">
              <a:rPr kumimoji="1" lang="zh-TW" altLang="en-US" smtClean="0"/>
              <a:t>18</a:t>
            </a:fld>
            <a:endParaRPr kumimoji="1" lang="zh-TW" altLang="en-US"/>
          </a:p>
        </p:txBody>
      </p:sp>
    </p:spTree>
    <p:extLst>
      <p:ext uri="{BB962C8B-B14F-4D97-AF65-F5344CB8AC3E}">
        <p14:creationId xmlns:p14="http://schemas.microsoft.com/office/powerpoint/2010/main" val="2636468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F2037B90-345B-1240-9673-4003252A4940}" type="slidenum">
              <a:rPr kumimoji="1" lang="zh-TW" altLang="en-US" smtClean="0"/>
              <a:t>19</a:t>
            </a:fld>
            <a:endParaRPr kumimoji="1" lang="zh-TW" altLang="en-US"/>
          </a:p>
        </p:txBody>
      </p:sp>
    </p:spTree>
    <p:extLst>
      <p:ext uri="{BB962C8B-B14F-4D97-AF65-F5344CB8AC3E}">
        <p14:creationId xmlns:p14="http://schemas.microsoft.com/office/powerpoint/2010/main" val="1914175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F2037B90-345B-1240-9673-4003252A4940}" type="slidenum">
              <a:rPr kumimoji="1" lang="zh-TW" altLang="en-US" smtClean="0"/>
              <a:t>20</a:t>
            </a:fld>
            <a:endParaRPr kumimoji="1" lang="zh-TW" altLang="en-US"/>
          </a:p>
        </p:txBody>
      </p:sp>
    </p:spTree>
    <p:extLst>
      <p:ext uri="{BB962C8B-B14F-4D97-AF65-F5344CB8AC3E}">
        <p14:creationId xmlns:p14="http://schemas.microsoft.com/office/powerpoint/2010/main" val="1787738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fld id="{F2037B90-345B-1240-9673-4003252A4940}" type="slidenum">
              <a:rPr kumimoji="1" lang="zh-TW" altLang="en-US" smtClean="0"/>
              <a:t>21</a:t>
            </a:fld>
            <a:endParaRPr kumimoji="1" lang="zh-TW" altLang="en-US"/>
          </a:p>
        </p:txBody>
      </p:sp>
    </p:spTree>
    <p:extLst>
      <p:ext uri="{BB962C8B-B14F-4D97-AF65-F5344CB8AC3E}">
        <p14:creationId xmlns:p14="http://schemas.microsoft.com/office/powerpoint/2010/main" val="2895548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F2037B90-345B-1240-9673-4003252A4940}" type="slidenum">
              <a:rPr kumimoji="1" lang="zh-TW" altLang="en-US" smtClean="0"/>
              <a:t>22</a:t>
            </a:fld>
            <a:endParaRPr kumimoji="1" lang="zh-TW" altLang="en-US"/>
          </a:p>
        </p:txBody>
      </p:sp>
    </p:spTree>
    <p:extLst>
      <p:ext uri="{BB962C8B-B14F-4D97-AF65-F5344CB8AC3E}">
        <p14:creationId xmlns:p14="http://schemas.microsoft.com/office/powerpoint/2010/main" val="1436114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1.111 </a:t>
            </a:r>
            <a:r>
              <a:rPr lang="zh-TW" altLang="en-US" sz="1200" b="0" i="0" u="none" strike="noStrike" kern="1200" baseline="0" dirty="0" smtClean="0">
                <a:solidFill>
                  <a:schemeClr val="tx1"/>
                </a:solidFill>
                <a:latin typeface="+mn-lt"/>
                <a:ea typeface="+mn-ea"/>
                <a:cs typeface="+mn-cs"/>
              </a:rPr>
              <a:t>年度類別</a:t>
            </a:r>
            <a:r>
              <a:rPr lang="en-US" altLang="zh-TW" sz="1200" b="0" i="0" u="none" strike="noStrike" kern="1200" baseline="0" dirty="0" smtClean="0">
                <a:solidFill>
                  <a:schemeClr val="tx1"/>
                </a:solidFill>
                <a:latin typeface="+mn-lt"/>
                <a:ea typeface="+mn-ea"/>
                <a:cs typeface="+mn-cs"/>
              </a:rPr>
              <a:t>1(</a:t>
            </a:r>
            <a:r>
              <a:rPr lang="zh-TW" altLang="en-US" sz="1200" b="0" i="0" u="none" strike="noStrike" kern="1200" baseline="0" dirty="0" smtClean="0">
                <a:solidFill>
                  <a:schemeClr val="tx1"/>
                </a:solidFill>
                <a:latin typeface="+mn-lt"/>
                <a:ea typeface="+mn-ea"/>
                <a:cs typeface="+mn-cs"/>
              </a:rPr>
              <a:t>範疇</a:t>
            </a:r>
            <a:r>
              <a:rPr lang="en-US" altLang="zh-TW" sz="1200" b="0" i="0" u="none" strike="noStrike" kern="1200" baseline="0" dirty="0" smtClean="0">
                <a:solidFill>
                  <a:schemeClr val="tx1"/>
                </a:solidFill>
                <a:latin typeface="+mn-lt"/>
                <a:ea typeface="+mn-ea"/>
                <a:cs typeface="+mn-cs"/>
              </a:rPr>
              <a:t>1)</a:t>
            </a:r>
            <a:r>
              <a:rPr lang="zh-TW" altLang="en-US" sz="1200" b="0" i="0" u="none" strike="noStrike" kern="1200" baseline="0" dirty="0" smtClean="0">
                <a:solidFill>
                  <a:schemeClr val="tx1"/>
                </a:solidFill>
                <a:latin typeface="+mn-lt"/>
                <a:ea typeface="+mn-ea"/>
                <a:cs typeface="+mn-cs"/>
              </a:rPr>
              <a:t>之排放量為 </a:t>
            </a:r>
            <a:r>
              <a:rPr lang="en-US" altLang="zh-TW" sz="1200" b="0" i="0" u="none" strike="noStrike" kern="1200" baseline="0" dirty="0" smtClean="0">
                <a:solidFill>
                  <a:schemeClr val="tx1"/>
                </a:solidFill>
                <a:latin typeface="+mn-lt"/>
                <a:ea typeface="+mn-ea"/>
                <a:cs typeface="+mn-cs"/>
              </a:rPr>
              <a:t>1243.1485 </a:t>
            </a:r>
            <a:r>
              <a:rPr lang="zh-TW" altLang="en-US" sz="1200" b="0" i="0" u="none" strike="noStrike" kern="1200" baseline="0" dirty="0" smtClean="0">
                <a:solidFill>
                  <a:schemeClr val="tx1"/>
                </a:solidFill>
                <a:latin typeface="+mn-lt"/>
                <a:ea typeface="+mn-ea"/>
                <a:cs typeface="+mn-cs"/>
              </a:rPr>
              <a:t>公噸 </a:t>
            </a:r>
            <a:r>
              <a:rPr lang="en-US" altLang="zh-TW" sz="1200" b="0" i="0" u="none" strike="noStrike" kern="1200" baseline="0" dirty="0" smtClean="0">
                <a:solidFill>
                  <a:schemeClr val="tx1"/>
                </a:solidFill>
                <a:latin typeface="+mn-lt"/>
                <a:ea typeface="+mn-ea"/>
                <a:cs typeface="+mn-cs"/>
              </a:rPr>
              <a:t>CO2e/</a:t>
            </a:r>
            <a:r>
              <a:rPr lang="zh-TW" altLang="en-US" sz="1200" b="0" i="0" u="none" strike="noStrike" kern="1200" baseline="0" dirty="0" smtClean="0">
                <a:solidFill>
                  <a:schemeClr val="tx1"/>
                </a:solidFill>
                <a:latin typeface="+mn-lt"/>
                <a:ea typeface="+mn-ea"/>
                <a:cs typeface="+mn-cs"/>
              </a:rPr>
              <a:t>年，類別</a:t>
            </a:r>
            <a:r>
              <a:rPr lang="en-US" altLang="zh-TW" sz="1200" b="0" i="0" u="none" strike="noStrike" kern="1200" baseline="0" dirty="0" smtClean="0">
                <a:solidFill>
                  <a:schemeClr val="tx1"/>
                </a:solidFill>
                <a:latin typeface="+mn-lt"/>
                <a:ea typeface="+mn-ea"/>
                <a:cs typeface="+mn-cs"/>
              </a:rPr>
              <a:t>2(</a:t>
            </a:r>
            <a:r>
              <a:rPr lang="zh-TW" altLang="en-US" sz="1200" b="0" i="0" u="none" strike="noStrike" kern="1200" baseline="0" dirty="0" smtClean="0">
                <a:solidFill>
                  <a:schemeClr val="tx1"/>
                </a:solidFill>
                <a:latin typeface="+mn-lt"/>
                <a:ea typeface="+mn-ea"/>
                <a:cs typeface="+mn-cs"/>
              </a:rPr>
              <a:t>範疇</a:t>
            </a:r>
            <a:r>
              <a:rPr lang="en-US" altLang="zh-TW" sz="1200" b="0" i="0" u="none" strike="noStrike" kern="1200" baseline="0" dirty="0" smtClean="0">
                <a:solidFill>
                  <a:schemeClr val="tx1"/>
                </a:solidFill>
                <a:latin typeface="+mn-lt"/>
                <a:ea typeface="+mn-ea"/>
                <a:cs typeface="+mn-cs"/>
              </a:rPr>
              <a:t>2)</a:t>
            </a:r>
          </a:p>
          <a:p>
            <a:r>
              <a:rPr lang="zh-TW" altLang="en-US" sz="1200" b="0" i="0" u="none" strike="noStrike" kern="1200" baseline="0" dirty="0" smtClean="0">
                <a:solidFill>
                  <a:schemeClr val="tx1"/>
                </a:solidFill>
                <a:latin typeface="+mn-lt"/>
                <a:ea typeface="+mn-ea"/>
                <a:cs typeface="+mn-cs"/>
              </a:rPr>
              <a:t>之排放量為 </a:t>
            </a:r>
            <a:r>
              <a:rPr lang="en-US" altLang="zh-TW" sz="1200" b="0" i="0" u="none" strike="noStrike" kern="1200" baseline="0" dirty="0" smtClean="0">
                <a:solidFill>
                  <a:schemeClr val="tx1"/>
                </a:solidFill>
                <a:latin typeface="+mn-lt"/>
                <a:ea typeface="+mn-ea"/>
                <a:cs typeface="+mn-cs"/>
              </a:rPr>
              <a:t>1910.9612 </a:t>
            </a:r>
            <a:r>
              <a:rPr lang="zh-TW" altLang="en-US" sz="1200" b="0" i="0" u="none" strike="noStrike" kern="1200" baseline="0" dirty="0" smtClean="0">
                <a:solidFill>
                  <a:schemeClr val="tx1"/>
                </a:solidFill>
                <a:latin typeface="+mn-lt"/>
                <a:ea typeface="+mn-ea"/>
                <a:cs typeface="+mn-cs"/>
              </a:rPr>
              <a:t>公噸 </a:t>
            </a:r>
            <a:r>
              <a:rPr lang="en-US" altLang="zh-TW" sz="1200" b="0" i="0" u="none" strike="noStrike" kern="1200" baseline="0" dirty="0" smtClean="0">
                <a:solidFill>
                  <a:schemeClr val="tx1"/>
                </a:solidFill>
                <a:latin typeface="+mn-lt"/>
                <a:ea typeface="+mn-ea"/>
                <a:cs typeface="+mn-cs"/>
              </a:rPr>
              <a:t>CO2e/</a:t>
            </a:r>
            <a:r>
              <a:rPr lang="zh-TW" altLang="en-US" sz="1200" b="0" i="0" u="none" strike="noStrike" kern="1200" baseline="0" dirty="0" smtClean="0">
                <a:solidFill>
                  <a:schemeClr val="tx1"/>
                </a:solidFill>
                <a:latin typeface="+mn-lt"/>
                <a:ea typeface="+mn-ea"/>
                <a:cs typeface="+mn-cs"/>
              </a:rPr>
              <a:t>年，類別 </a:t>
            </a:r>
            <a:r>
              <a:rPr lang="en-US" altLang="zh-TW" sz="1200" b="0" i="0" u="none" strike="noStrike" kern="1200" baseline="0" dirty="0" smtClean="0">
                <a:solidFill>
                  <a:schemeClr val="tx1"/>
                </a:solidFill>
                <a:latin typeface="+mn-lt"/>
                <a:ea typeface="+mn-ea"/>
                <a:cs typeface="+mn-cs"/>
              </a:rPr>
              <a:t>1+</a:t>
            </a:r>
            <a:r>
              <a:rPr lang="zh-TW" altLang="en-US" sz="1200" b="0" i="0" u="none" strike="noStrike" kern="1200" baseline="0" dirty="0" smtClean="0">
                <a:solidFill>
                  <a:schemeClr val="tx1"/>
                </a:solidFill>
                <a:latin typeface="+mn-lt"/>
                <a:ea typeface="+mn-ea"/>
                <a:cs typeface="+mn-cs"/>
              </a:rPr>
              <a:t>類別 </a:t>
            </a:r>
            <a:r>
              <a:rPr lang="en-US" altLang="zh-TW" sz="1200" b="0" i="0" u="none" strike="noStrike" kern="1200" baseline="0" dirty="0" smtClean="0">
                <a:solidFill>
                  <a:schemeClr val="tx1"/>
                </a:solidFill>
                <a:latin typeface="+mn-lt"/>
                <a:ea typeface="+mn-ea"/>
                <a:cs typeface="+mn-cs"/>
              </a:rPr>
              <a:t>2 </a:t>
            </a:r>
            <a:r>
              <a:rPr lang="zh-TW" altLang="en-US" sz="1200" b="0" i="0" u="none" strike="noStrike" kern="1200" baseline="0" dirty="0" smtClean="0">
                <a:solidFill>
                  <a:schemeClr val="tx1"/>
                </a:solidFill>
                <a:latin typeface="+mn-lt"/>
                <a:ea typeface="+mn-ea"/>
                <a:cs typeface="+mn-cs"/>
              </a:rPr>
              <a:t>之排放量為 </a:t>
            </a:r>
            <a:r>
              <a:rPr lang="en-US" altLang="zh-TW" sz="1200" b="0" i="0" u="none" strike="noStrike" kern="1200" baseline="0" dirty="0" smtClean="0">
                <a:solidFill>
                  <a:schemeClr val="tx1"/>
                </a:solidFill>
                <a:latin typeface="+mn-lt"/>
                <a:ea typeface="+mn-ea"/>
                <a:cs typeface="+mn-cs"/>
              </a:rPr>
              <a:t>3154.1097</a:t>
            </a:r>
          </a:p>
          <a:p>
            <a:r>
              <a:rPr lang="zh-TW" altLang="en-US" sz="1200" b="0" i="0" u="none" strike="noStrike" kern="1200" baseline="0" dirty="0" smtClean="0">
                <a:solidFill>
                  <a:schemeClr val="tx1"/>
                </a:solidFill>
                <a:latin typeface="+mn-lt"/>
                <a:ea typeface="+mn-ea"/>
                <a:cs typeface="+mn-cs"/>
              </a:rPr>
              <a:t>公噸 </a:t>
            </a:r>
            <a:r>
              <a:rPr lang="en-US" altLang="zh-TW" sz="1200" b="0" i="0" u="none" strike="noStrike" kern="1200" baseline="0" dirty="0" smtClean="0">
                <a:solidFill>
                  <a:schemeClr val="tx1"/>
                </a:solidFill>
                <a:latin typeface="+mn-lt"/>
                <a:ea typeface="+mn-ea"/>
                <a:cs typeface="+mn-cs"/>
              </a:rPr>
              <a:t>CO2e/</a:t>
            </a:r>
            <a:r>
              <a:rPr lang="zh-TW" altLang="en-US" sz="1200" b="0" i="0" u="none" strike="noStrike" kern="1200" baseline="0" dirty="0" smtClean="0">
                <a:solidFill>
                  <a:schemeClr val="tx1"/>
                </a:solidFill>
                <a:latin typeface="+mn-lt"/>
                <a:ea typeface="+mn-ea"/>
                <a:cs typeface="+mn-cs"/>
              </a:rPr>
              <a:t>年，其中以外購用電占全廠年排放量比例約 </a:t>
            </a:r>
            <a:r>
              <a:rPr lang="en-US" altLang="zh-TW" sz="1200" b="0" i="0" u="none" strike="noStrike" kern="1200" baseline="0" dirty="0" smtClean="0">
                <a:solidFill>
                  <a:schemeClr val="tx1"/>
                </a:solidFill>
                <a:latin typeface="+mn-lt"/>
                <a:ea typeface="+mn-ea"/>
                <a:cs typeface="+mn-cs"/>
              </a:rPr>
              <a:t>61%</a:t>
            </a:r>
            <a:r>
              <a:rPr lang="zh-TW" altLang="en-US" sz="1200" b="0" i="0" u="none" strike="noStrike" kern="1200" baseline="0" dirty="0" smtClean="0">
                <a:solidFill>
                  <a:schemeClr val="tx1"/>
                </a:solidFill>
                <a:latin typeface="+mn-lt"/>
                <a:ea typeface="+mn-ea"/>
                <a:cs typeface="+mn-cs"/>
              </a:rPr>
              <a:t>為最大。</a:t>
            </a:r>
            <a:endParaRPr kumimoji="1" lang="zh-TW" altLang="en-US" dirty="0"/>
          </a:p>
        </p:txBody>
      </p:sp>
      <p:sp>
        <p:nvSpPr>
          <p:cNvPr id="4" name="投影片編號版面配置區 3"/>
          <p:cNvSpPr>
            <a:spLocks noGrp="1"/>
          </p:cNvSpPr>
          <p:nvPr>
            <p:ph type="sldNum" sz="quarter" idx="10"/>
          </p:nvPr>
        </p:nvSpPr>
        <p:spPr/>
        <p:txBody>
          <a:bodyPr/>
          <a:lstStyle/>
          <a:p>
            <a:fld id="{F2037B90-345B-1240-9673-4003252A4940}" type="slidenum">
              <a:rPr kumimoji="1" lang="zh-TW" altLang="en-US" smtClean="0"/>
              <a:t>23</a:t>
            </a:fld>
            <a:endParaRPr kumimoji="1" lang="zh-TW" altLang="en-US"/>
          </a:p>
        </p:txBody>
      </p:sp>
    </p:spTree>
    <p:extLst>
      <p:ext uri="{BB962C8B-B14F-4D97-AF65-F5344CB8AC3E}">
        <p14:creationId xmlns:p14="http://schemas.microsoft.com/office/powerpoint/2010/main" val="345026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fld id="{F2037B90-345B-1240-9673-4003252A4940}" type="slidenum">
              <a:rPr kumimoji="1" lang="zh-TW" altLang="en-US" smtClean="0"/>
              <a:t>2</a:t>
            </a:fld>
            <a:endParaRPr kumimoji="1" lang="zh-TW" altLang="en-US"/>
          </a:p>
        </p:txBody>
      </p:sp>
    </p:spTree>
    <p:extLst>
      <p:ext uri="{BB962C8B-B14F-4D97-AF65-F5344CB8AC3E}">
        <p14:creationId xmlns:p14="http://schemas.microsoft.com/office/powerpoint/2010/main" val="193122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fld id="{F2037B90-345B-1240-9673-4003252A4940}" type="slidenum">
              <a:rPr kumimoji="1" lang="zh-TW" altLang="en-US" smtClean="0"/>
              <a:t>3</a:t>
            </a:fld>
            <a:endParaRPr kumimoji="1" lang="zh-TW" altLang="en-US"/>
          </a:p>
        </p:txBody>
      </p:sp>
    </p:spTree>
    <p:extLst>
      <p:ext uri="{BB962C8B-B14F-4D97-AF65-F5344CB8AC3E}">
        <p14:creationId xmlns:p14="http://schemas.microsoft.com/office/powerpoint/2010/main" val="389434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fld id="{F2037B90-345B-1240-9673-4003252A4940}" type="slidenum">
              <a:rPr kumimoji="1" lang="zh-TW" altLang="en-US" smtClean="0"/>
              <a:t>4</a:t>
            </a:fld>
            <a:endParaRPr kumimoji="1" lang="zh-TW" altLang="en-US"/>
          </a:p>
        </p:txBody>
      </p:sp>
    </p:spTree>
    <p:extLst>
      <p:ext uri="{BB962C8B-B14F-4D97-AF65-F5344CB8AC3E}">
        <p14:creationId xmlns:p14="http://schemas.microsoft.com/office/powerpoint/2010/main" val="2959955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fld id="{F2037B90-345B-1240-9673-4003252A4940}" type="slidenum">
              <a:rPr kumimoji="1" lang="zh-TW" altLang="en-US" smtClean="0"/>
              <a:t>12</a:t>
            </a:fld>
            <a:endParaRPr kumimoji="1" lang="zh-TW" altLang="en-US"/>
          </a:p>
        </p:txBody>
      </p:sp>
    </p:spTree>
    <p:extLst>
      <p:ext uri="{BB962C8B-B14F-4D97-AF65-F5344CB8AC3E}">
        <p14:creationId xmlns:p14="http://schemas.microsoft.com/office/powerpoint/2010/main" val="244604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F2037B90-345B-1240-9673-4003252A4940}" type="slidenum">
              <a:rPr kumimoji="1" lang="zh-TW" altLang="en-US" smtClean="0"/>
              <a:t>13</a:t>
            </a:fld>
            <a:endParaRPr kumimoji="1" lang="zh-TW" altLang="en-US"/>
          </a:p>
        </p:txBody>
      </p:sp>
    </p:spTree>
    <p:extLst>
      <p:ext uri="{BB962C8B-B14F-4D97-AF65-F5344CB8AC3E}">
        <p14:creationId xmlns:p14="http://schemas.microsoft.com/office/powerpoint/2010/main" val="364204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F2037B90-345B-1240-9673-4003252A4940}" type="slidenum">
              <a:rPr kumimoji="1" lang="zh-TW" altLang="en-US" smtClean="0"/>
              <a:t>14</a:t>
            </a:fld>
            <a:endParaRPr kumimoji="1" lang="zh-TW" altLang="en-US"/>
          </a:p>
        </p:txBody>
      </p:sp>
    </p:spTree>
    <p:extLst>
      <p:ext uri="{BB962C8B-B14F-4D97-AF65-F5344CB8AC3E}">
        <p14:creationId xmlns:p14="http://schemas.microsoft.com/office/powerpoint/2010/main" val="1921933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F2037B90-345B-1240-9673-4003252A4940}" type="slidenum">
              <a:rPr kumimoji="1" lang="zh-TW" altLang="en-US" smtClean="0"/>
              <a:t>15</a:t>
            </a:fld>
            <a:endParaRPr kumimoji="1" lang="zh-TW" altLang="en-US"/>
          </a:p>
        </p:txBody>
      </p:sp>
    </p:spTree>
    <p:extLst>
      <p:ext uri="{BB962C8B-B14F-4D97-AF65-F5344CB8AC3E}">
        <p14:creationId xmlns:p14="http://schemas.microsoft.com/office/powerpoint/2010/main" val="4151552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F2037B90-345B-1240-9673-4003252A4940}" type="slidenum">
              <a:rPr kumimoji="1" lang="zh-TW" altLang="en-US" smtClean="0"/>
              <a:t>16</a:t>
            </a:fld>
            <a:endParaRPr kumimoji="1" lang="zh-TW" altLang="en-US"/>
          </a:p>
        </p:txBody>
      </p:sp>
    </p:spTree>
    <p:extLst>
      <p:ext uri="{BB962C8B-B14F-4D97-AF65-F5344CB8AC3E}">
        <p14:creationId xmlns:p14="http://schemas.microsoft.com/office/powerpoint/2010/main" val="3251956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6727FA-49EF-774A-A4E3-CF4376A2089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TW" altLang="en-US"/>
              <a:t>按一下以編輯母片標題樣式</a:t>
            </a:r>
          </a:p>
        </p:txBody>
      </p:sp>
      <p:sp>
        <p:nvSpPr>
          <p:cNvPr id="3" name="副標題 2">
            <a:extLst>
              <a:ext uri="{FF2B5EF4-FFF2-40B4-BE49-F238E27FC236}">
                <a16:creationId xmlns:a16="http://schemas.microsoft.com/office/drawing/2014/main" id="{83DB6096-1029-2747-86A1-85BC934688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TW" altLang="en-US"/>
              <a:t>按一下以編輯母片子標題樣式</a:t>
            </a:r>
          </a:p>
        </p:txBody>
      </p:sp>
      <p:sp>
        <p:nvSpPr>
          <p:cNvPr id="4" name="日期版面配置區 3">
            <a:extLst>
              <a:ext uri="{FF2B5EF4-FFF2-40B4-BE49-F238E27FC236}">
                <a16:creationId xmlns:a16="http://schemas.microsoft.com/office/drawing/2014/main" id="{2350CC08-DE02-4D4C-A3FC-F66636B0D29A}"/>
              </a:ext>
            </a:extLst>
          </p:cNvPr>
          <p:cNvSpPr>
            <a:spLocks noGrp="1"/>
          </p:cNvSpPr>
          <p:nvPr>
            <p:ph type="dt" sz="half" idx="10"/>
          </p:nvPr>
        </p:nvSpPr>
        <p:spPr/>
        <p:txBody>
          <a:bodyPr/>
          <a:lstStyle/>
          <a:p>
            <a:fld id="{B79B2EBE-C387-8E4C-AA01-79F22EC7A569}" type="datetimeFigureOut">
              <a:rPr kumimoji="1" lang="zh-TW" altLang="en-US" smtClean="0"/>
              <a:t>2023/12/04</a:t>
            </a:fld>
            <a:endParaRPr kumimoji="1" lang="zh-TW" altLang="en-US"/>
          </a:p>
        </p:txBody>
      </p:sp>
      <p:sp>
        <p:nvSpPr>
          <p:cNvPr id="5" name="頁尾版面配置區 4">
            <a:extLst>
              <a:ext uri="{FF2B5EF4-FFF2-40B4-BE49-F238E27FC236}">
                <a16:creationId xmlns:a16="http://schemas.microsoft.com/office/drawing/2014/main" id="{D85F28C7-4BC6-1547-A128-98012DA75A91}"/>
              </a:ext>
            </a:extLst>
          </p:cNvPr>
          <p:cNvSpPr>
            <a:spLocks noGrp="1"/>
          </p:cNvSpPr>
          <p:nvPr>
            <p:ph type="ftr" sz="quarter" idx="11"/>
          </p:nvPr>
        </p:nvSpPr>
        <p:spPr>
          <a:xfrm>
            <a:off x="4038600" y="6356350"/>
            <a:ext cx="4114800" cy="365125"/>
          </a:xfrm>
          <a:prstGeom prst="rect">
            <a:avLst/>
          </a:prstGeom>
        </p:spPr>
        <p:txBody>
          <a:bodyPr/>
          <a:lstStyle/>
          <a:p>
            <a:endParaRPr kumimoji="1" lang="zh-TW" altLang="en-US"/>
          </a:p>
        </p:txBody>
      </p:sp>
      <p:sp>
        <p:nvSpPr>
          <p:cNvPr id="6" name="投影片編號版面配置區 5">
            <a:extLst>
              <a:ext uri="{FF2B5EF4-FFF2-40B4-BE49-F238E27FC236}">
                <a16:creationId xmlns:a16="http://schemas.microsoft.com/office/drawing/2014/main" id="{C65F045D-42C2-ED4A-A302-82447569978E}"/>
              </a:ext>
            </a:extLst>
          </p:cNvPr>
          <p:cNvSpPr>
            <a:spLocks noGrp="1"/>
          </p:cNvSpPr>
          <p:nvPr>
            <p:ph type="sldNum" sz="quarter" idx="12"/>
          </p:nvPr>
        </p:nvSpPr>
        <p:spPr/>
        <p:txBody>
          <a:bodyPr/>
          <a:lstStyle/>
          <a:p>
            <a:fld id="{F1175C6F-8613-2144-B6EE-3346CE845F12}" type="slidenum">
              <a:rPr kumimoji="1" lang="zh-TW" altLang="en-US" smtClean="0"/>
              <a:t>‹#›</a:t>
            </a:fld>
            <a:endParaRPr kumimoji="1" lang="zh-TW" altLang="en-US"/>
          </a:p>
        </p:txBody>
      </p:sp>
    </p:spTree>
    <p:extLst>
      <p:ext uri="{BB962C8B-B14F-4D97-AF65-F5344CB8AC3E}">
        <p14:creationId xmlns:p14="http://schemas.microsoft.com/office/powerpoint/2010/main" val="4751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83385A-69C5-DA42-B79E-19B04AA68DC4}"/>
              </a:ext>
            </a:extLst>
          </p:cNvPr>
          <p:cNvSpPr>
            <a:spLocks noGrp="1"/>
          </p:cNvSpPr>
          <p:nvPr>
            <p:ph type="title"/>
          </p:nvPr>
        </p:nvSpPr>
        <p:spPr>
          <a:xfrm>
            <a:off x="838200" y="365125"/>
            <a:ext cx="10515600" cy="1325563"/>
          </a:xfrm>
          <a:prstGeom prst="rect">
            <a:avLst/>
          </a:prstGeom>
        </p:spPr>
        <p:txBody>
          <a:bodyPr/>
          <a:lstStyle/>
          <a:p>
            <a:r>
              <a:rPr kumimoji="1" lang="zh-TW" altLang="en-US"/>
              <a:t>按一下以編輯母片標題樣式</a:t>
            </a:r>
          </a:p>
        </p:txBody>
      </p:sp>
      <p:sp>
        <p:nvSpPr>
          <p:cNvPr id="3" name="直排文字版面配置區 2">
            <a:extLst>
              <a:ext uri="{FF2B5EF4-FFF2-40B4-BE49-F238E27FC236}">
                <a16:creationId xmlns:a16="http://schemas.microsoft.com/office/drawing/2014/main" id="{54E73EAA-39B2-7043-B30B-9CBB680DA902}"/>
              </a:ext>
            </a:extLst>
          </p:cNvPr>
          <p:cNvSpPr>
            <a:spLocks noGrp="1"/>
          </p:cNvSpPr>
          <p:nvPr>
            <p:ph type="body" orient="vert" idx="1"/>
          </p:nvPr>
        </p:nvSpPr>
        <p:spPr/>
        <p:txBody>
          <a:bodyPr vert="eaVert"/>
          <a:lstStyle/>
          <a:p>
            <a:r>
              <a:rPr kumimoji="1" lang="zh-TW" altLang="en-US"/>
              <a:t>編輯母片文字樣式
第二層
第三層
第四層
第五層</a:t>
            </a:r>
          </a:p>
        </p:txBody>
      </p:sp>
      <p:sp>
        <p:nvSpPr>
          <p:cNvPr id="4" name="日期版面配置區 3">
            <a:extLst>
              <a:ext uri="{FF2B5EF4-FFF2-40B4-BE49-F238E27FC236}">
                <a16:creationId xmlns:a16="http://schemas.microsoft.com/office/drawing/2014/main" id="{FA7263D5-1BD0-9041-BBEB-6518EBA4F783}"/>
              </a:ext>
            </a:extLst>
          </p:cNvPr>
          <p:cNvSpPr>
            <a:spLocks noGrp="1"/>
          </p:cNvSpPr>
          <p:nvPr>
            <p:ph type="dt" sz="half" idx="10"/>
          </p:nvPr>
        </p:nvSpPr>
        <p:spPr/>
        <p:txBody>
          <a:bodyPr/>
          <a:lstStyle/>
          <a:p>
            <a:fld id="{B79B2EBE-C387-8E4C-AA01-79F22EC7A569}" type="datetimeFigureOut">
              <a:rPr kumimoji="1" lang="zh-TW" altLang="en-US" smtClean="0"/>
              <a:t>2023/12/04</a:t>
            </a:fld>
            <a:endParaRPr kumimoji="1" lang="zh-TW" altLang="en-US"/>
          </a:p>
        </p:txBody>
      </p:sp>
      <p:sp>
        <p:nvSpPr>
          <p:cNvPr id="5" name="頁尾版面配置區 4">
            <a:extLst>
              <a:ext uri="{FF2B5EF4-FFF2-40B4-BE49-F238E27FC236}">
                <a16:creationId xmlns:a16="http://schemas.microsoft.com/office/drawing/2014/main" id="{F0525A65-762B-3944-8919-9FA5832DF177}"/>
              </a:ext>
            </a:extLst>
          </p:cNvPr>
          <p:cNvSpPr>
            <a:spLocks noGrp="1"/>
          </p:cNvSpPr>
          <p:nvPr>
            <p:ph type="ftr" sz="quarter" idx="11"/>
          </p:nvPr>
        </p:nvSpPr>
        <p:spPr>
          <a:xfrm>
            <a:off x="4038600" y="6356350"/>
            <a:ext cx="4114800" cy="365125"/>
          </a:xfrm>
          <a:prstGeom prst="rect">
            <a:avLst/>
          </a:prstGeom>
        </p:spPr>
        <p:txBody>
          <a:bodyPr/>
          <a:lstStyle/>
          <a:p>
            <a:endParaRPr kumimoji="1" lang="zh-TW" altLang="en-US"/>
          </a:p>
        </p:txBody>
      </p:sp>
      <p:sp>
        <p:nvSpPr>
          <p:cNvPr id="6" name="投影片編號版面配置區 5">
            <a:extLst>
              <a:ext uri="{FF2B5EF4-FFF2-40B4-BE49-F238E27FC236}">
                <a16:creationId xmlns:a16="http://schemas.microsoft.com/office/drawing/2014/main" id="{433A8779-A70B-6943-AC82-B3C215FF48DD}"/>
              </a:ext>
            </a:extLst>
          </p:cNvPr>
          <p:cNvSpPr>
            <a:spLocks noGrp="1"/>
          </p:cNvSpPr>
          <p:nvPr>
            <p:ph type="sldNum" sz="quarter" idx="12"/>
          </p:nvPr>
        </p:nvSpPr>
        <p:spPr/>
        <p:txBody>
          <a:bodyPr/>
          <a:lstStyle/>
          <a:p>
            <a:fld id="{F1175C6F-8613-2144-B6EE-3346CE845F12}" type="slidenum">
              <a:rPr kumimoji="1" lang="zh-TW" altLang="en-US" smtClean="0"/>
              <a:t>‹#›</a:t>
            </a:fld>
            <a:endParaRPr kumimoji="1" lang="zh-TW" altLang="en-US"/>
          </a:p>
        </p:txBody>
      </p:sp>
    </p:spTree>
    <p:extLst>
      <p:ext uri="{BB962C8B-B14F-4D97-AF65-F5344CB8AC3E}">
        <p14:creationId xmlns:p14="http://schemas.microsoft.com/office/powerpoint/2010/main" val="1648883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1483A290-F039-C345-A249-718FA5BB8778}"/>
              </a:ext>
            </a:extLst>
          </p:cNvPr>
          <p:cNvSpPr>
            <a:spLocks noGrp="1"/>
          </p:cNvSpPr>
          <p:nvPr>
            <p:ph type="title" orient="vert"/>
          </p:nvPr>
        </p:nvSpPr>
        <p:spPr>
          <a:xfrm>
            <a:off x="8724900" y="365125"/>
            <a:ext cx="2628900" cy="5811838"/>
          </a:xfrm>
          <a:prstGeom prst="rect">
            <a:avLst/>
          </a:prstGeom>
        </p:spPr>
        <p:txBody>
          <a:bodyPr vert="eaVert"/>
          <a:lstStyle/>
          <a:p>
            <a:r>
              <a:rPr kumimoji="1" lang="zh-TW" altLang="en-US"/>
              <a:t>按一下以編輯母片標題樣式</a:t>
            </a:r>
          </a:p>
        </p:txBody>
      </p:sp>
      <p:sp>
        <p:nvSpPr>
          <p:cNvPr id="3" name="直排文字版面配置區 2">
            <a:extLst>
              <a:ext uri="{FF2B5EF4-FFF2-40B4-BE49-F238E27FC236}">
                <a16:creationId xmlns:a16="http://schemas.microsoft.com/office/drawing/2014/main" id="{33C540F2-B5AF-B24B-B978-D50C0521EF93}"/>
              </a:ext>
            </a:extLst>
          </p:cNvPr>
          <p:cNvSpPr>
            <a:spLocks noGrp="1"/>
          </p:cNvSpPr>
          <p:nvPr>
            <p:ph type="body" orient="vert" idx="1"/>
          </p:nvPr>
        </p:nvSpPr>
        <p:spPr>
          <a:xfrm>
            <a:off x="838200" y="365125"/>
            <a:ext cx="7734300" cy="5811838"/>
          </a:xfrm>
        </p:spPr>
        <p:txBody>
          <a:bodyPr vert="eaVert"/>
          <a:lstStyle/>
          <a:p>
            <a:r>
              <a:rPr kumimoji="1" lang="zh-TW" altLang="en-US"/>
              <a:t>編輯母片文字樣式
第二層
第三層
第四層
第五層</a:t>
            </a:r>
          </a:p>
        </p:txBody>
      </p:sp>
      <p:sp>
        <p:nvSpPr>
          <p:cNvPr id="4" name="日期版面配置區 3">
            <a:extLst>
              <a:ext uri="{FF2B5EF4-FFF2-40B4-BE49-F238E27FC236}">
                <a16:creationId xmlns:a16="http://schemas.microsoft.com/office/drawing/2014/main" id="{D8827D2C-29BB-FE44-AE16-FB1C30578748}"/>
              </a:ext>
            </a:extLst>
          </p:cNvPr>
          <p:cNvSpPr>
            <a:spLocks noGrp="1"/>
          </p:cNvSpPr>
          <p:nvPr>
            <p:ph type="dt" sz="half" idx="10"/>
          </p:nvPr>
        </p:nvSpPr>
        <p:spPr/>
        <p:txBody>
          <a:bodyPr/>
          <a:lstStyle/>
          <a:p>
            <a:fld id="{B79B2EBE-C387-8E4C-AA01-79F22EC7A569}" type="datetimeFigureOut">
              <a:rPr kumimoji="1" lang="zh-TW" altLang="en-US" smtClean="0"/>
              <a:t>2023/12/04</a:t>
            </a:fld>
            <a:endParaRPr kumimoji="1" lang="zh-TW" altLang="en-US"/>
          </a:p>
        </p:txBody>
      </p:sp>
      <p:sp>
        <p:nvSpPr>
          <p:cNvPr id="5" name="頁尾版面配置區 4">
            <a:extLst>
              <a:ext uri="{FF2B5EF4-FFF2-40B4-BE49-F238E27FC236}">
                <a16:creationId xmlns:a16="http://schemas.microsoft.com/office/drawing/2014/main" id="{778C03F9-AAA5-1444-9977-04878A316F26}"/>
              </a:ext>
            </a:extLst>
          </p:cNvPr>
          <p:cNvSpPr>
            <a:spLocks noGrp="1"/>
          </p:cNvSpPr>
          <p:nvPr>
            <p:ph type="ftr" sz="quarter" idx="11"/>
          </p:nvPr>
        </p:nvSpPr>
        <p:spPr>
          <a:xfrm>
            <a:off x="4038600" y="6356350"/>
            <a:ext cx="4114800" cy="365125"/>
          </a:xfrm>
          <a:prstGeom prst="rect">
            <a:avLst/>
          </a:prstGeom>
        </p:spPr>
        <p:txBody>
          <a:bodyPr/>
          <a:lstStyle/>
          <a:p>
            <a:endParaRPr kumimoji="1" lang="zh-TW" altLang="en-US"/>
          </a:p>
        </p:txBody>
      </p:sp>
      <p:sp>
        <p:nvSpPr>
          <p:cNvPr id="6" name="投影片編號版面配置區 5">
            <a:extLst>
              <a:ext uri="{FF2B5EF4-FFF2-40B4-BE49-F238E27FC236}">
                <a16:creationId xmlns:a16="http://schemas.microsoft.com/office/drawing/2014/main" id="{0D0335C2-7143-3443-AFB1-EF5CA260AD15}"/>
              </a:ext>
            </a:extLst>
          </p:cNvPr>
          <p:cNvSpPr>
            <a:spLocks noGrp="1"/>
          </p:cNvSpPr>
          <p:nvPr>
            <p:ph type="sldNum" sz="quarter" idx="12"/>
          </p:nvPr>
        </p:nvSpPr>
        <p:spPr/>
        <p:txBody>
          <a:bodyPr/>
          <a:lstStyle/>
          <a:p>
            <a:fld id="{F1175C6F-8613-2144-B6EE-3346CE845F12}" type="slidenum">
              <a:rPr kumimoji="1" lang="zh-TW" altLang="en-US" smtClean="0"/>
              <a:t>‹#›</a:t>
            </a:fld>
            <a:endParaRPr kumimoji="1" lang="zh-TW" altLang="en-US"/>
          </a:p>
        </p:txBody>
      </p:sp>
    </p:spTree>
    <p:extLst>
      <p:ext uri="{BB962C8B-B14F-4D97-AF65-F5344CB8AC3E}">
        <p14:creationId xmlns:p14="http://schemas.microsoft.com/office/powerpoint/2010/main" val="198033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黃底">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03A338AD-A70E-3747-8E04-272DEDAE04E0}"/>
              </a:ext>
            </a:extLst>
          </p:cNvPr>
          <p:cNvSpPr/>
          <p:nvPr userDrawn="1"/>
        </p:nvSpPr>
        <p:spPr>
          <a:xfrm>
            <a:off x="10625667" y="185738"/>
            <a:ext cx="1303866" cy="356129"/>
          </a:xfrm>
          <a:prstGeom prst="rect">
            <a:avLst/>
          </a:prstGeom>
          <a:solidFill>
            <a:srgbClr val="FF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標題 1">
            <a:extLst>
              <a:ext uri="{FF2B5EF4-FFF2-40B4-BE49-F238E27FC236}">
                <a16:creationId xmlns:a16="http://schemas.microsoft.com/office/drawing/2014/main" id="{64B8C31C-97C9-044D-AB34-D2FE3D096B67}"/>
              </a:ext>
            </a:extLst>
          </p:cNvPr>
          <p:cNvSpPr>
            <a:spLocks noGrp="1"/>
          </p:cNvSpPr>
          <p:nvPr>
            <p:ph type="title"/>
          </p:nvPr>
        </p:nvSpPr>
        <p:spPr>
          <a:xfrm>
            <a:off x="838200" y="365125"/>
            <a:ext cx="10515600" cy="1325563"/>
          </a:xfrm>
          <a:prstGeom prst="rect">
            <a:avLst/>
          </a:prstGeom>
        </p:spPr>
        <p:txBody>
          <a:body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E72C9897-7E0E-E44B-ABE0-97FE896554F2}"/>
              </a:ext>
            </a:extLst>
          </p:cNvPr>
          <p:cNvSpPr>
            <a:spLocks noGrp="1"/>
          </p:cNvSpPr>
          <p:nvPr>
            <p:ph idx="1"/>
          </p:nvPr>
        </p:nvSpPr>
        <p:spPr/>
        <p:txBody>
          <a:bodyPr/>
          <a:lstStyle/>
          <a:p>
            <a:r>
              <a:rPr kumimoji="1" lang="zh-TW" altLang="en-US"/>
              <a:t>編輯母片文字樣式
第二層
第三層
第四層
第五層</a:t>
            </a:r>
          </a:p>
        </p:txBody>
      </p:sp>
      <p:sp>
        <p:nvSpPr>
          <p:cNvPr id="4" name="日期版面配置區 3">
            <a:extLst>
              <a:ext uri="{FF2B5EF4-FFF2-40B4-BE49-F238E27FC236}">
                <a16:creationId xmlns:a16="http://schemas.microsoft.com/office/drawing/2014/main" id="{901B69D4-D00B-E646-AB7C-FFF9EFC1D04F}"/>
              </a:ext>
            </a:extLst>
          </p:cNvPr>
          <p:cNvSpPr>
            <a:spLocks noGrp="1"/>
          </p:cNvSpPr>
          <p:nvPr>
            <p:ph type="dt" sz="half" idx="10"/>
          </p:nvPr>
        </p:nvSpPr>
        <p:spPr/>
        <p:txBody>
          <a:bodyPr/>
          <a:lstStyle/>
          <a:p>
            <a:fld id="{B79B2EBE-C387-8E4C-AA01-79F22EC7A569}" type="datetimeFigureOut">
              <a:rPr kumimoji="1" lang="zh-TW" altLang="en-US" smtClean="0"/>
              <a:t>2023/12/04</a:t>
            </a:fld>
            <a:endParaRPr kumimoji="1" lang="zh-TW" altLang="en-US"/>
          </a:p>
        </p:txBody>
      </p:sp>
      <p:sp>
        <p:nvSpPr>
          <p:cNvPr id="5" name="頁尾版面配置區 4">
            <a:extLst>
              <a:ext uri="{FF2B5EF4-FFF2-40B4-BE49-F238E27FC236}">
                <a16:creationId xmlns:a16="http://schemas.microsoft.com/office/drawing/2014/main" id="{A9B16CD1-EEA5-EB41-B210-C31D7BDEEBA6}"/>
              </a:ext>
            </a:extLst>
          </p:cNvPr>
          <p:cNvSpPr>
            <a:spLocks noGrp="1"/>
          </p:cNvSpPr>
          <p:nvPr>
            <p:ph type="ftr" sz="quarter" idx="11"/>
          </p:nvPr>
        </p:nvSpPr>
        <p:spPr>
          <a:xfrm>
            <a:off x="4038600" y="6356350"/>
            <a:ext cx="4114800" cy="365125"/>
          </a:xfrm>
          <a:prstGeom prst="rect">
            <a:avLst/>
          </a:prstGeom>
        </p:spPr>
        <p:txBody>
          <a:bodyPr/>
          <a:lstStyle/>
          <a:p>
            <a:endParaRPr kumimoji="1" lang="zh-TW" altLang="en-US"/>
          </a:p>
        </p:txBody>
      </p:sp>
      <p:sp>
        <p:nvSpPr>
          <p:cNvPr id="6" name="投影片編號版面配置區 5">
            <a:extLst>
              <a:ext uri="{FF2B5EF4-FFF2-40B4-BE49-F238E27FC236}">
                <a16:creationId xmlns:a16="http://schemas.microsoft.com/office/drawing/2014/main" id="{D56EEEDA-B867-414F-9111-F09167AEAD2E}"/>
              </a:ext>
            </a:extLst>
          </p:cNvPr>
          <p:cNvSpPr>
            <a:spLocks noGrp="1"/>
          </p:cNvSpPr>
          <p:nvPr>
            <p:ph type="sldNum" sz="quarter" idx="12"/>
          </p:nvPr>
        </p:nvSpPr>
        <p:spPr/>
        <p:txBody>
          <a:bodyPr/>
          <a:lstStyle/>
          <a:p>
            <a:fld id="{F1175C6F-8613-2144-B6EE-3346CE845F12}" type="slidenum">
              <a:rPr kumimoji="1" lang="zh-TW" altLang="en-US" smtClean="0"/>
              <a:t>‹#›</a:t>
            </a:fld>
            <a:endParaRPr kumimoji="1" lang="zh-TW" altLang="en-US"/>
          </a:p>
        </p:txBody>
      </p:sp>
      <p:pic>
        <p:nvPicPr>
          <p:cNvPr id="8" name="圖片 7">
            <a:extLst>
              <a:ext uri="{FF2B5EF4-FFF2-40B4-BE49-F238E27FC236}">
                <a16:creationId xmlns:a16="http://schemas.microsoft.com/office/drawing/2014/main" id="{A13B5DA4-D518-1744-A5B3-CA0BBF1AFC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48190" y="230188"/>
            <a:ext cx="1234272" cy="289375"/>
          </a:xfrm>
          <a:prstGeom prst="rect">
            <a:avLst/>
          </a:prstGeom>
        </p:spPr>
      </p:pic>
    </p:spTree>
    <p:extLst>
      <p:ext uri="{BB962C8B-B14F-4D97-AF65-F5344CB8AC3E}">
        <p14:creationId xmlns:p14="http://schemas.microsoft.com/office/powerpoint/2010/main" val="198415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B8C31C-97C9-044D-AB34-D2FE3D096B67}"/>
              </a:ext>
            </a:extLst>
          </p:cNvPr>
          <p:cNvSpPr>
            <a:spLocks noGrp="1"/>
          </p:cNvSpPr>
          <p:nvPr>
            <p:ph type="title"/>
          </p:nvPr>
        </p:nvSpPr>
        <p:spPr>
          <a:xfrm>
            <a:off x="838200" y="365125"/>
            <a:ext cx="10515600" cy="1325563"/>
          </a:xfrm>
          <a:prstGeom prst="rect">
            <a:avLst/>
          </a:prstGeom>
        </p:spPr>
        <p:txBody>
          <a:bodyPr/>
          <a:lstStyle>
            <a:lvl1pPr>
              <a:defRPr spc="-150"/>
            </a:lvl1pPr>
          </a:lstStyle>
          <a:p>
            <a:r>
              <a:rPr kumimoji="1" lang="zh-TW" altLang="en-US" dirty="0"/>
              <a:t>按一下以編輯母片標題樣式</a:t>
            </a:r>
          </a:p>
        </p:txBody>
      </p:sp>
      <p:sp>
        <p:nvSpPr>
          <p:cNvPr id="3" name="內容版面配置區 2">
            <a:extLst>
              <a:ext uri="{FF2B5EF4-FFF2-40B4-BE49-F238E27FC236}">
                <a16:creationId xmlns:a16="http://schemas.microsoft.com/office/drawing/2014/main" id="{E72C9897-7E0E-E44B-ABE0-97FE896554F2}"/>
              </a:ext>
            </a:extLst>
          </p:cNvPr>
          <p:cNvSpPr>
            <a:spLocks noGrp="1"/>
          </p:cNvSpPr>
          <p:nvPr>
            <p:ph idx="1"/>
          </p:nvPr>
        </p:nvSpPr>
        <p:spPr/>
        <p:txBody>
          <a:bodyPr/>
          <a:lstStyle/>
          <a:p>
            <a:r>
              <a:rPr kumimoji="1" lang="zh-TW" altLang="en-US"/>
              <a:t>編輯母片文字樣式
第二層
第三層
第四層
第五層</a:t>
            </a:r>
          </a:p>
        </p:txBody>
      </p:sp>
      <p:sp>
        <p:nvSpPr>
          <p:cNvPr id="4" name="日期版面配置區 3">
            <a:extLst>
              <a:ext uri="{FF2B5EF4-FFF2-40B4-BE49-F238E27FC236}">
                <a16:creationId xmlns:a16="http://schemas.microsoft.com/office/drawing/2014/main" id="{901B69D4-D00B-E646-AB7C-FFF9EFC1D04F}"/>
              </a:ext>
            </a:extLst>
          </p:cNvPr>
          <p:cNvSpPr>
            <a:spLocks noGrp="1"/>
          </p:cNvSpPr>
          <p:nvPr>
            <p:ph type="dt" sz="half" idx="10"/>
          </p:nvPr>
        </p:nvSpPr>
        <p:spPr/>
        <p:txBody>
          <a:bodyPr/>
          <a:lstStyle/>
          <a:p>
            <a:fld id="{B79B2EBE-C387-8E4C-AA01-79F22EC7A569}" type="datetimeFigureOut">
              <a:rPr kumimoji="1" lang="zh-TW" altLang="en-US" smtClean="0"/>
              <a:t>2023/12/04</a:t>
            </a:fld>
            <a:endParaRPr kumimoji="1" lang="zh-TW" altLang="en-US"/>
          </a:p>
        </p:txBody>
      </p:sp>
      <p:sp>
        <p:nvSpPr>
          <p:cNvPr id="5" name="頁尾版面配置區 4">
            <a:extLst>
              <a:ext uri="{FF2B5EF4-FFF2-40B4-BE49-F238E27FC236}">
                <a16:creationId xmlns:a16="http://schemas.microsoft.com/office/drawing/2014/main" id="{A9B16CD1-EEA5-EB41-B210-C31D7BDEEBA6}"/>
              </a:ext>
            </a:extLst>
          </p:cNvPr>
          <p:cNvSpPr>
            <a:spLocks noGrp="1"/>
          </p:cNvSpPr>
          <p:nvPr>
            <p:ph type="ftr" sz="quarter" idx="11"/>
          </p:nvPr>
        </p:nvSpPr>
        <p:spPr>
          <a:xfrm>
            <a:off x="4038600" y="6356350"/>
            <a:ext cx="4114800" cy="365125"/>
          </a:xfrm>
          <a:prstGeom prst="rect">
            <a:avLst/>
          </a:prstGeom>
        </p:spPr>
        <p:txBody>
          <a:bodyPr/>
          <a:lstStyle/>
          <a:p>
            <a:endParaRPr kumimoji="1" lang="zh-TW" altLang="en-US"/>
          </a:p>
        </p:txBody>
      </p:sp>
      <p:sp>
        <p:nvSpPr>
          <p:cNvPr id="6" name="投影片編號版面配置區 5">
            <a:extLst>
              <a:ext uri="{FF2B5EF4-FFF2-40B4-BE49-F238E27FC236}">
                <a16:creationId xmlns:a16="http://schemas.microsoft.com/office/drawing/2014/main" id="{D56EEEDA-B867-414F-9111-F09167AEAD2E}"/>
              </a:ext>
            </a:extLst>
          </p:cNvPr>
          <p:cNvSpPr>
            <a:spLocks noGrp="1"/>
          </p:cNvSpPr>
          <p:nvPr>
            <p:ph type="sldNum" sz="quarter" idx="12"/>
          </p:nvPr>
        </p:nvSpPr>
        <p:spPr/>
        <p:txBody>
          <a:bodyPr/>
          <a:lstStyle/>
          <a:p>
            <a:fld id="{F1175C6F-8613-2144-B6EE-3346CE845F12}" type="slidenum">
              <a:rPr kumimoji="1" lang="zh-TW" altLang="en-US" smtClean="0"/>
              <a:t>‹#›</a:t>
            </a:fld>
            <a:endParaRPr kumimoji="1" lang="zh-TW" altLang="en-US"/>
          </a:p>
        </p:txBody>
      </p:sp>
    </p:spTree>
    <p:extLst>
      <p:ext uri="{BB962C8B-B14F-4D97-AF65-F5344CB8AC3E}">
        <p14:creationId xmlns:p14="http://schemas.microsoft.com/office/powerpoint/2010/main" val="3984173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A42586-8E0F-8A47-A8BA-1599610EFAB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EE0E6C87-7792-CB41-A2DC-F25425BD69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TW" altLang="en-US"/>
              <a:t>編輯母片文字樣式
第二層
第三層
第四層
第五層</a:t>
            </a:r>
          </a:p>
        </p:txBody>
      </p:sp>
      <p:sp>
        <p:nvSpPr>
          <p:cNvPr id="4" name="日期版面配置區 3">
            <a:extLst>
              <a:ext uri="{FF2B5EF4-FFF2-40B4-BE49-F238E27FC236}">
                <a16:creationId xmlns:a16="http://schemas.microsoft.com/office/drawing/2014/main" id="{6543BC89-A643-034B-AB46-A283466E0A45}"/>
              </a:ext>
            </a:extLst>
          </p:cNvPr>
          <p:cNvSpPr>
            <a:spLocks noGrp="1"/>
          </p:cNvSpPr>
          <p:nvPr>
            <p:ph type="dt" sz="half" idx="10"/>
          </p:nvPr>
        </p:nvSpPr>
        <p:spPr/>
        <p:txBody>
          <a:bodyPr/>
          <a:lstStyle/>
          <a:p>
            <a:fld id="{B79B2EBE-C387-8E4C-AA01-79F22EC7A569}" type="datetimeFigureOut">
              <a:rPr kumimoji="1" lang="zh-TW" altLang="en-US" smtClean="0"/>
              <a:t>2023/12/04</a:t>
            </a:fld>
            <a:endParaRPr kumimoji="1" lang="zh-TW" altLang="en-US"/>
          </a:p>
        </p:txBody>
      </p:sp>
      <p:sp>
        <p:nvSpPr>
          <p:cNvPr id="5" name="頁尾版面配置區 4">
            <a:extLst>
              <a:ext uri="{FF2B5EF4-FFF2-40B4-BE49-F238E27FC236}">
                <a16:creationId xmlns:a16="http://schemas.microsoft.com/office/drawing/2014/main" id="{25A7D38A-31AE-0249-97A5-8B47E41F6492}"/>
              </a:ext>
            </a:extLst>
          </p:cNvPr>
          <p:cNvSpPr>
            <a:spLocks noGrp="1"/>
          </p:cNvSpPr>
          <p:nvPr>
            <p:ph type="ftr" sz="quarter" idx="11"/>
          </p:nvPr>
        </p:nvSpPr>
        <p:spPr>
          <a:xfrm>
            <a:off x="4038600" y="6356350"/>
            <a:ext cx="4114800" cy="365125"/>
          </a:xfrm>
          <a:prstGeom prst="rect">
            <a:avLst/>
          </a:prstGeom>
        </p:spPr>
        <p:txBody>
          <a:bodyPr/>
          <a:lstStyle/>
          <a:p>
            <a:endParaRPr kumimoji="1" lang="zh-TW" altLang="en-US"/>
          </a:p>
        </p:txBody>
      </p:sp>
      <p:sp>
        <p:nvSpPr>
          <p:cNvPr id="6" name="投影片編號版面配置區 5">
            <a:extLst>
              <a:ext uri="{FF2B5EF4-FFF2-40B4-BE49-F238E27FC236}">
                <a16:creationId xmlns:a16="http://schemas.microsoft.com/office/drawing/2014/main" id="{B3BEE852-0630-984E-9327-D785563F0F1E}"/>
              </a:ext>
            </a:extLst>
          </p:cNvPr>
          <p:cNvSpPr>
            <a:spLocks noGrp="1"/>
          </p:cNvSpPr>
          <p:nvPr>
            <p:ph type="sldNum" sz="quarter" idx="12"/>
          </p:nvPr>
        </p:nvSpPr>
        <p:spPr/>
        <p:txBody>
          <a:bodyPr/>
          <a:lstStyle/>
          <a:p>
            <a:fld id="{F1175C6F-8613-2144-B6EE-3346CE845F12}" type="slidenum">
              <a:rPr kumimoji="1" lang="zh-TW" altLang="en-US" smtClean="0"/>
              <a:t>‹#›</a:t>
            </a:fld>
            <a:endParaRPr kumimoji="1" lang="zh-TW" altLang="en-US"/>
          </a:p>
        </p:txBody>
      </p:sp>
    </p:spTree>
    <p:extLst>
      <p:ext uri="{BB962C8B-B14F-4D97-AF65-F5344CB8AC3E}">
        <p14:creationId xmlns:p14="http://schemas.microsoft.com/office/powerpoint/2010/main" val="418877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BBDCC3-F773-CF4C-B768-5EA6002A4322}"/>
              </a:ext>
            </a:extLst>
          </p:cNvPr>
          <p:cNvSpPr>
            <a:spLocks noGrp="1"/>
          </p:cNvSpPr>
          <p:nvPr>
            <p:ph type="title"/>
          </p:nvPr>
        </p:nvSpPr>
        <p:spPr>
          <a:xfrm>
            <a:off x="838200" y="365125"/>
            <a:ext cx="10515600" cy="1325563"/>
          </a:xfrm>
          <a:prstGeom prst="rect">
            <a:avLst/>
          </a:prstGeom>
        </p:spPr>
        <p:txBody>
          <a:body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41AAE0AB-0652-3F4A-8648-19FD3E9BF6E3}"/>
              </a:ext>
            </a:extLst>
          </p:cNvPr>
          <p:cNvSpPr>
            <a:spLocks noGrp="1"/>
          </p:cNvSpPr>
          <p:nvPr>
            <p:ph sz="half" idx="1"/>
          </p:nvPr>
        </p:nvSpPr>
        <p:spPr>
          <a:xfrm>
            <a:off x="838200" y="1825625"/>
            <a:ext cx="5181600" cy="4351338"/>
          </a:xfrm>
        </p:spPr>
        <p:txBody>
          <a:bodyPr/>
          <a:lstStyle/>
          <a:p>
            <a:r>
              <a:rPr kumimoji="1" lang="zh-TW" altLang="en-US"/>
              <a:t>編輯母片文字樣式
第二層
第三層
第四層
第五層</a:t>
            </a:r>
          </a:p>
        </p:txBody>
      </p:sp>
      <p:sp>
        <p:nvSpPr>
          <p:cNvPr id="4" name="內容版面配置區 3">
            <a:extLst>
              <a:ext uri="{FF2B5EF4-FFF2-40B4-BE49-F238E27FC236}">
                <a16:creationId xmlns:a16="http://schemas.microsoft.com/office/drawing/2014/main" id="{AD03E827-568E-134B-B0DC-68AF2E4F2FEF}"/>
              </a:ext>
            </a:extLst>
          </p:cNvPr>
          <p:cNvSpPr>
            <a:spLocks noGrp="1"/>
          </p:cNvSpPr>
          <p:nvPr>
            <p:ph sz="half" idx="2"/>
          </p:nvPr>
        </p:nvSpPr>
        <p:spPr>
          <a:xfrm>
            <a:off x="6172200" y="1825625"/>
            <a:ext cx="5181600" cy="4351338"/>
          </a:xfrm>
        </p:spPr>
        <p:txBody>
          <a:bodyPr/>
          <a:lstStyle/>
          <a:p>
            <a:r>
              <a:rPr kumimoji="1" lang="zh-TW" altLang="en-US"/>
              <a:t>編輯母片文字樣式
第二層
第三層
第四層
第五層</a:t>
            </a:r>
          </a:p>
        </p:txBody>
      </p:sp>
      <p:sp>
        <p:nvSpPr>
          <p:cNvPr id="5" name="日期版面配置區 4">
            <a:extLst>
              <a:ext uri="{FF2B5EF4-FFF2-40B4-BE49-F238E27FC236}">
                <a16:creationId xmlns:a16="http://schemas.microsoft.com/office/drawing/2014/main" id="{B906C152-B5C1-0A49-BB9F-AE45FB563F65}"/>
              </a:ext>
            </a:extLst>
          </p:cNvPr>
          <p:cNvSpPr>
            <a:spLocks noGrp="1"/>
          </p:cNvSpPr>
          <p:nvPr>
            <p:ph type="dt" sz="half" idx="10"/>
          </p:nvPr>
        </p:nvSpPr>
        <p:spPr/>
        <p:txBody>
          <a:bodyPr/>
          <a:lstStyle/>
          <a:p>
            <a:fld id="{B79B2EBE-C387-8E4C-AA01-79F22EC7A569}" type="datetimeFigureOut">
              <a:rPr kumimoji="1" lang="zh-TW" altLang="en-US" smtClean="0"/>
              <a:t>2023/12/04</a:t>
            </a:fld>
            <a:endParaRPr kumimoji="1" lang="zh-TW" altLang="en-US"/>
          </a:p>
        </p:txBody>
      </p:sp>
      <p:sp>
        <p:nvSpPr>
          <p:cNvPr id="6" name="頁尾版面配置區 5">
            <a:extLst>
              <a:ext uri="{FF2B5EF4-FFF2-40B4-BE49-F238E27FC236}">
                <a16:creationId xmlns:a16="http://schemas.microsoft.com/office/drawing/2014/main" id="{A972A9E9-E6A6-F94D-A16C-8B3DE52BF695}"/>
              </a:ext>
            </a:extLst>
          </p:cNvPr>
          <p:cNvSpPr>
            <a:spLocks noGrp="1"/>
          </p:cNvSpPr>
          <p:nvPr>
            <p:ph type="ftr" sz="quarter" idx="11"/>
          </p:nvPr>
        </p:nvSpPr>
        <p:spPr>
          <a:xfrm>
            <a:off x="4038600" y="6356350"/>
            <a:ext cx="4114800" cy="365125"/>
          </a:xfrm>
          <a:prstGeom prst="rect">
            <a:avLst/>
          </a:prstGeom>
        </p:spPr>
        <p:txBody>
          <a:bodyPr/>
          <a:lstStyle/>
          <a:p>
            <a:endParaRPr kumimoji="1" lang="zh-TW" altLang="en-US"/>
          </a:p>
        </p:txBody>
      </p:sp>
      <p:sp>
        <p:nvSpPr>
          <p:cNvPr id="7" name="投影片編號版面配置區 6">
            <a:extLst>
              <a:ext uri="{FF2B5EF4-FFF2-40B4-BE49-F238E27FC236}">
                <a16:creationId xmlns:a16="http://schemas.microsoft.com/office/drawing/2014/main" id="{628E7812-801E-904F-A1A0-B28818F50809}"/>
              </a:ext>
            </a:extLst>
          </p:cNvPr>
          <p:cNvSpPr>
            <a:spLocks noGrp="1"/>
          </p:cNvSpPr>
          <p:nvPr>
            <p:ph type="sldNum" sz="quarter" idx="12"/>
          </p:nvPr>
        </p:nvSpPr>
        <p:spPr/>
        <p:txBody>
          <a:bodyPr/>
          <a:lstStyle/>
          <a:p>
            <a:fld id="{F1175C6F-8613-2144-B6EE-3346CE845F12}" type="slidenum">
              <a:rPr kumimoji="1" lang="zh-TW" altLang="en-US" smtClean="0"/>
              <a:t>‹#›</a:t>
            </a:fld>
            <a:endParaRPr kumimoji="1" lang="zh-TW" altLang="en-US"/>
          </a:p>
        </p:txBody>
      </p:sp>
    </p:spTree>
    <p:extLst>
      <p:ext uri="{BB962C8B-B14F-4D97-AF65-F5344CB8AC3E}">
        <p14:creationId xmlns:p14="http://schemas.microsoft.com/office/powerpoint/2010/main" val="284730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94232C-D3D0-0643-BE6F-4E3CAFBC9E49}"/>
              </a:ext>
            </a:extLst>
          </p:cNvPr>
          <p:cNvSpPr>
            <a:spLocks noGrp="1"/>
          </p:cNvSpPr>
          <p:nvPr>
            <p:ph type="title"/>
          </p:nvPr>
        </p:nvSpPr>
        <p:spPr>
          <a:xfrm>
            <a:off x="839788" y="365125"/>
            <a:ext cx="10515600" cy="1325563"/>
          </a:xfrm>
          <a:prstGeom prst="rect">
            <a:avLst/>
          </a:prstGeom>
        </p:spPr>
        <p:txBody>
          <a:body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8383FEC5-C42C-ED42-A4F0-42C1D8D127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TW" altLang="en-US"/>
              <a:t>編輯母片文字樣式
第二層
第三層
第四層
第五層</a:t>
            </a:r>
          </a:p>
        </p:txBody>
      </p:sp>
      <p:sp>
        <p:nvSpPr>
          <p:cNvPr id="4" name="內容版面配置區 3">
            <a:extLst>
              <a:ext uri="{FF2B5EF4-FFF2-40B4-BE49-F238E27FC236}">
                <a16:creationId xmlns:a16="http://schemas.microsoft.com/office/drawing/2014/main" id="{EC213BC6-B139-5043-B476-56839E44A273}"/>
              </a:ext>
            </a:extLst>
          </p:cNvPr>
          <p:cNvSpPr>
            <a:spLocks noGrp="1"/>
          </p:cNvSpPr>
          <p:nvPr>
            <p:ph sz="half" idx="2"/>
          </p:nvPr>
        </p:nvSpPr>
        <p:spPr>
          <a:xfrm>
            <a:off x="839788" y="2505075"/>
            <a:ext cx="5157787" cy="3684588"/>
          </a:xfrm>
        </p:spPr>
        <p:txBody>
          <a:bodyPr/>
          <a:lstStyle/>
          <a:p>
            <a:r>
              <a:rPr kumimoji="1" lang="zh-TW" altLang="en-US"/>
              <a:t>編輯母片文字樣式
第二層
第三層
第四層
第五層</a:t>
            </a:r>
          </a:p>
        </p:txBody>
      </p:sp>
      <p:sp>
        <p:nvSpPr>
          <p:cNvPr id="5" name="文字版面配置區 4">
            <a:extLst>
              <a:ext uri="{FF2B5EF4-FFF2-40B4-BE49-F238E27FC236}">
                <a16:creationId xmlns:a16="http://schemas.microsoft.com/office/drawing/2014/main" id="{9B923F42-2947-8D43-B83C-D3DD5590FE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TW" altLang="en-US"/>
              <a:t>編輯母片文字樣式
第二層
第三層
第四層
第五層</a:t>
            </a:r>
          </a:p>
        </p:txBody>
      </p:sp>
      <p:sp>
        <p:nvSpPr>
          <p:cNvPr id="6" name="內容版面配置區 5">
            <a:extLst>
              <a:ext uri="{FF2B5EF4-FFF2-40B4-BE49-F238E27FC236}">
                <a16:creationId xmlns:a16="http://schemas.microsoft.com/office/drawing/2014/main" id="{42856B5C-844E-EF44-86CA-6CA575D51B8A}"/>
              </a:ext>
            </a:extLst>
          </p:cNvPr>
          <p:cNvSpPr>
            <a:spLocks noGrp="1"/>
          </p:cNvSpPr>
          <p:nvPr>
            <p:ph sz="quarter" idx="4"/>
          </p:nvPr>
        </p:nvSpPr>
        <p:spPr>
          <a:xfrm>
            <a:off x="6172200" y="2505075"/>
            <a:ext cx="5183188" cy="3684588"/>
          </a:xfrm>
        </p:spPr>
        <p:txBody>
          <a:bodyPr/>
          <a:lstStyle/>
          <a:p>
            <a:r>
              <a:rPr kumimoji="1" lang="zh-TW" altLang="en-US"/>
              <a:t>編輯母片文字樣式
第二層
第三層
第四層
第五層</a:t>
            </a:r>
          </a:p>
        </p:txBody>
      </p:sp>
      <p:sp>
        <p:nvSpPr>
          <p:cNvPr id="7" name="日期版面配置區 6">
            <a:extLst>
              <a:ext uri="{FF2B5EF4-FFF2-40B4-BE49-F238E27FC236}">
                <a16:creationId xmlns:a16="http://schemas.microsoft.com/office/drawing/2014/main" id="{1EBFA62B-5E9B-0C48-A30D-4E92B3F75E77}"/>
              </a:ext>
            </a:extLst>
          </p:cNvPr>
          <p:cNvSpPr>
            <a:spLocks noGrp="1"/>
          </p:cNvSpPr>
          <p:nvPr>
            <p:ph type="dt" sz="half" idx="10"/>
          </p:nvPr>
        </p:nvSpPr>
        <p:spPr/>
        <p:txBody>
          <a:bodyPr/>
          <a:lstStyle/>
          <a:p>
            <a:fld id="{B79B2EBE-C387-8E4C-AA01-79F22EC7A569}" type="datetimeFigureOut">
              <a:rPr kumimoji="1" lang="zh-TW" altLang="en-US" smtClean="0"/>
              <a:t>2023/12/04</a:t>
            </a:fld>
            <a:endParaRPr kumimoji="1" lang="zh-TW" altLang="en-US"/>
          </a:p>
        </p:txBody>
      </p:sp>
      <p:sp>
        <p:nvSpPr>
          <p:cNvPr id="8" name="頁尾版面配置區 7">
            <a:extLst>
              <a:ext uri="{FF2B5EF4-FFF2-40B4-BE49-F238E27FC236}">
                <a16:creationId xmlns:a16="http://schemas.microsoft.com/office/drawing/2014/main" id="{F1EA4504-E9E4-354F-A134-921A8A2B8712}"/>
              </a:ext>
            </a:extLst>
          </p:cNvPr>
          <p:cNvSpPr>
            <a:spLocks noGrp="1"/>
          </p:cNvSpPr>
          <p:nvPr>
            <p:ph type="ftr" sz="quarter" idx="11"/>
          </p:nvPr>
        </p:nvSpPr>
        <p:spPr>
          <a:xfrm>
            <a:off x="4038600" y="6356350"/>
            <a:ext cx="4114800" cy="365125"/>
          </a:xfrm>
          <a:prstGeom prst="rect">
            <a:avLst/>
          </a:prstGeom>
        </p:spPr>
        <p:txBody>
          <a:bodyPr/>
          <a:lstStyle/>
          <a:p>
            <a:endParaRPr kumimoji="1" lang="zh-TW" altLang="en-US"/>
          </a:p>
        </p:txBody>
      </p:sp>
      <p:sp>
        <p:nvSpPr>
          <p:cNvPr id="9" name="投影片編號版面配置區 8">
            <a:extLst>
              <a:ext uri="{FF2B5EF4-FFF2-40B4-BE49-F238E27FC236}">
                <a16:creationId xmlns:a16="http://schemas.microsoft.com/office/drawing/2014/main" id="{99B074AA-1AAA-B54A-B862-12D52F300653}"/>
              </a:ext>
            </a:extLst>
          </p:cNvPr>
          <p:cNvSpPr>
            <a:spLocks noGrp="1"/>
          </p:cNvSpPr>
          <p:nvPr>
            <p:ph type="sldNum" sz="quarter" idx="12"/>
          </p:nvPr>
        </p:nvSpPr>
        <p:spPr/>
        <p:txBody>
          <a:bodyPr/>
          <a:lstStyle/>
          <a:p>
            <a:fld id="{F1175C6F-8613-2144-B6EE-3346CE845F12}" type="slidenum">
              <a:rPr kumimoji="1" lang="zh-TW" altLang="en-US" smtClean="0"/>
              <a:t>‹#›</a:t>
            </a:fld>
            <a:endParaRPr kumimoji="1" lang="zh-TW" altLang="en-US"/>
          </a:p>
        </p:txBody>
      </p:sp>
    </p:spTree>
    <p:extLst>
      <p:ext uri="{BB962C8B-B14F-4D97-AF65-F5344CB8AC3E}">
        <p14:creationId xmlns:p14="http://schemas.microsoft.com/office/powerpoint/2010/main" val="307660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63D0B0-2DEF-394A-B93F-3403310D4866}"/>
              </a:ext>
            </a:extLst>
          </p:cNvPr>
          <p:cNvSpPr>
            <a:spLocks noGrp="1"/>
          </p:cNvSpPr>
          <p:nvPr>
            <p:ph type="title"/>
          </p:nvPr>
        </p:nvSpPr>
        <p:spPr>
          <a:xfrm>
            <a:off x="838200" y="365125"/>
            <a:ext cx="10515600" cy="1325563"/>
          </a:xfrm>
          <a:prstGeom prst="rect">
            <a:avLst/>
          </a:prstGeom>
        </p:spPr>
        <p:txBody>
          <a:bodyPr/>
          <a:lstStyle/>
          <a:p>
            <a:r>
              <a:rPr kumimoji="1" lang="zh-TW" altLang="en-US"/>
              <a:t>按一下以編輯母片標題樣式</a:t>
            </a:r>
          </a:p>
        </p:txBody>
      </p:sp>
      <p:sp>
        <p:nvSpPr>
          <p:cNvPr id="3" name="日期版面配置區 2">
            <a:extLst>
              <a:ext uri="{FF2B5EF4-FFF2-40B4-BE49-F238E27FC236}">
                <a16:creationId xmlns:a16="http://schemas.microsoft.com/office/drawing/2014/main" id="{03B6F427-BD7F-7D4D-8A34-521DCDFE76BB}"/>
              </a:ext>
            </a:extLst>
          </p:cNvPr>
          <p:cNvSpPr>
            <a:spLocks noGrp="1"/>
          </p:cNvSpPr>
          <p:nvPr>
            <p:ph type="dt" sz="half" idx="10"/>
          </p:nvPr>
        </p:nvSpPr>
        <p:spPr/>
        <p:txBody>
          <a:bodyPr/>
          <a:lstStyle/>
          <a:p>
            <a:fld id="{B79B2EBE-C387-8E4C-AA01-79F22EC7A569}" type="datetimeFigureOut">
              <a:rPr kumimoji="1" lang="zh-TW" altLang="en-US" smtClean="0"/>
              <a:t>2023/12/04</a:t>
            </a:fld>
            <a:endParaRPr kumimoji="1" lang="zh-TW" altLang="en-US"/>
          </a:p>
        </p:txBody>
      </p:sp>
      <p:sp>
        <p:nvSpPr>
          <p:cNvPr id="4" name="頁尾版面配置區 3">
            <a:extLst>
              <a:ext uri="{FF2B5EF4-FFF2-40B4-BE49-F238E27FC236}">
                <a16:creationId xmlns:a16="http://schemas.microsoft.com/office/drawing/2014/main" id="{9EA0BF61-0EFA-C842-ACFB-1162A660DFBA}"/>
              </a:ext>
            </a:extLst>
          </p:cNvPr>
          <p:cNvSpPr>
            <a:spLocks noGrp="1"/>
          </p:cNvSpPr>
          <p:nvPr>
            <p:ph type="ftr" sz="quarter" idx="11"/>
          </p:nvPr>
        </p:nvSpPr>
        <p:spPr>
          <a:xfrm>
            <a:off x="4038600" y="6356350"/>
            <a:ext cx="4114800" cy="365125"/>
          </a:xfrm>
          <a:prstGeom prst="rect">
            <a:avLst/>
          </a:prstGeom>
        </p:spPr>
        <p:txBody>
          <a:bodyPr/>
          <a:lstStyle/>
          <a:p>
            <a:endParaRPr kumimoji="1" lang="zh-TW" altLang="en-US"/>
          </a:p>
        </p:txBody>
      </p:sp>
      <p:sp>
        <p:nvSpPr>
          <p:cNvPr id="5" name="投影片編號版面配置區 4">
            <a:extLst>
              <a:ext uri="{FF2B5EF4-FFF2-40B4-BE49-F238E27FC236}">
                <a16:creationId xmlns:a16="http://schemas.microsoft.com/office/drawing/2014/main" id="{F9895BE0-8266-2C4B-926A-C8034A9DF40F}"/>
              </a:ext>
            </a:extLst>
          </p:cNvPr>
          <p:cNvSpPr>
            <a:spLocks noGrp="1"/>
          </p:cNvSpPr>
          <p:nvPr>
            <p:ph type="sldNum" sz="quarter" idx="12"/>
          </p:nvPr>
        </p:nvSpPr>
        <p:spPr/>
        <p:txBody>
          <a:bodyPr/>
          <a:lstStyle/>
          <a:p>
            <a:fld id="{F1175C6F-8613-2144-B6EE-3346CE845F12}" type="slidenum">
              <a:rPr kumimoji="1" lang="zh-TW" altLang="en-US" smtClean="0"/>
              <a:t>‹#›</a:t>
            </a:fld>
            <a:endParaRPr kumimoji="1" lang="zh-TW" altLang="en-US"/>
          </a:p>
        </p:txBody>
      </p:sp>
    </p:spTree>
    <p:extLst>
      <p:ext uri="{BB962C8B-B14F-4D97-AF65-F5344CB8AC3E}">
        <p14:creationId xmlns:p14="http://schemas.microsoft.com/office/powerpoint/2010/main" val="893549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02EF9BB7-C569-F943-975F-2D605FCDF009}"/>
              </a:ext>
            </a:extLst>
          </p:cNvPr>
          <p:cNvSpPr>
            <a:spLocks noGrp="1"/>
          </p:cNvSpPr>
          <p:nvPr>
            <p:ph type="dt" sz="half" idx="10"/>
          </p:nvPr>
        </p:nvSpPr>
        <p:spPr/>
        <p:txBody>
          <a:bodyPr/>
          <a:lstStyle/>
          <a:p>
            <a:fld id="{B79B2EBE-C387-8E4C-AA01-79F22EC7A569}" type="datetimeFigureOut">
              <a:rPr kumimoji="1" lang="zh-TW" altLang="en-US" smtClean="0"/>
              <a:t>2023/12/04</a:t>
            </a:fld>
            <a:endParaRPr kumimoji="1" lang="zh-TW" altLang="en-US"/>
          </a:p>
        </p:txBody>
      </p:sp>
      <p:sp>
        <p:nvSpPr>
          <p:cNvPr id="3" name="頁尾版面配置區 2">
            <a:extLst>
              <a:ext uri="{FF2B5EF4-FFF2-40B4-BE49-F238E27FC236}">
                <a16:creationId xmlns:a16="http://schemas.microsoft.com/office/drawing/2014/main" id="{0B84265B-10A7-5D4D-9136-E4DE986F7E12}"/>
              </a:ext>
            </a:extLst>
          </p:cNvPr>
          <p:cNvSpPr>
            <a:spLocks noGrp="1"/>
          </p:cNvSpPr>
          <p:nvPr>
            <p:ph type="ftr" sz="quarter" idx="11"/>
          </p:nvPr>
        </p:nvSpPr>
        <p:spPr>
          <a:xfrm>
            <a:off x="4038600" y="6356350"/>
            <a:ext cx="4114800" cy="365125"/>
          </a:xfrm>
          <a:prstGeom prst="rect">
            <a:avLst/>
          </a:prstGeom>
        </p:spPr>
        <p:txBody>
          <a:bodyPr/>
          <a:lstStyle/>
          <a:p>
            <a:endParaRPr kumimoji="1" lang="zh-TW" altLang="en-US"/>
          </a:p>
        </p:txBody>
      </p:sp>
      <p:sp>
        <p:nvSpPr>
          <p:cNvPr id="4" name="投影片編號版面配置區 3">
            <a:extLst>
              <a:ext uri="{FF2B5EF4-FFF2-40B4-BE49-F238E27FC236}">
                <a16:creationId xmlns:a16="http://schemas.microsoft.com/office/drawing/2014/main" id="{2603BA7E-7A62-4142-BF99-39D902A3D90E}"/>
              </a:ext>
            </a:extLst>
          </p:cNvPr>
          <p:cNvSpPr>
            <a:spLocks noGrp="1"/>
          </p:cNvSpPr>
          <p:nvPr>
            <p:ph type="sldNum" sz="quarter" idx="12"/>
          </p:nvPr>
        </p:nvSpPr>
        <p:spPr/>
        <p:txBody>
          <a:bodyPr/>
          <a:lstStyle/>
          <a:p>
            <a:fld id="{F1175C6F-8613-2144-B6EE-3346CE845F12}" type="slidenum">
              <a:rPr kumimoji="1" lang="zh-TW" altLang="en-US" smtClean="0"/>
              <a:t>‹#›</a:t>
            </a:fld>
            <a:endParaRPr kumimoji="1" lang="zh-TW" altLang="en-US"/>
          </a:p>
        </p:txBody>
      </p:sp>
    </p:spTree>
    <p:extLst>
      <p:ext uri="{BB962C8B-B14F-4D97-AF65-F5344CB8AC3E}">
        <p14:creationId xmlns:p14="http://schemas.microsoft.com/office/powerpoint/2010/main" val="41989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7D2AB8-3B22-084B-A83F-3EE29415877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8C128C11-EE79-FB4C-9EB1-88A03F80F8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TW" altLang="en-US"/>
              <a:t>編輯母片文字樣式
第二層
第三層
第四層
第五層</a:t>
            </a:r>
          </a:p>
        </p:txBody>
      </p:sp>
      <p:sp>
        <p:nvSpPr>
          <p:cNvPr id="4" name="文字版面配置區 3">
            <a:extLst>
              <a:ext uri="{FF2B5EF4-FFF2-40B4-BE49-F238E27FC236}">
                <a16:creationId xmlns:a16="http://schemas.microsoft.com/office/drawing/2014/main" id="{C0308BCF-A911-EF4F-9C97-10E204D7C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TW" altLang="en-US"/>
              <a:t>編輯母片文字樣式
第二層
第三層
第四層
第五層</a:t>
            </a:r>
          </a:p>
        </p:txBody>
      </p:sp>
      <p:sp>
        <p:nvSpPr>
          <p:cNvPr id="5" name="日期版面配置區 4">
            <a:extLst>
              <a:ext uri="{FF2B5EF4-FFF2-40B4-BE49-F238E27FC236}">
                <a16:creationId xmlns:a16="http://schemas.microsoft.com/office/drawing/2014/main" id="{B7D1F526-B127-E747-BDBE-0D1B79F7498B}"/>
              </a:ext>
            </a:extLst>
          </p:cNvPr>
          <p:cNvSpPr>
            <a:spLocks noGrp="1"/>
          </p:cNvSpPr>
          <p:nvPr>
            <p:ph type="dt" sz="half" idx="10"/>
          </p:nvPr>
        </p:nvSpPr>
        <p:spPr/>
        <p:txBody>
          <a:bodyPr/>
          <a:lstStyle/>
          <a:p>
            <a:fld id="{B79B2EBE-C387-8E4C-AA01-79F22EC7A569}" type="datetimeFigureOut">
              <a:rPr kumimoji="1" lang="zh-TW" altLang="en-US" smtClean="0"/>
              <a:t>2023/12/04</a:t>
            </a:fld>
            <a:endParaRPr kumimoji="1" lang="zh-TW" altLang="en-US"/>
          </a:p>
        </p:txBody>
      </p:sp>
      <p:sp>
        <p:nvSpPr>
          <p:cNvPr id="6" name="頁尾版面配置區 5">
            <a:extLst>
              <a:ext uri="{FF2B5EF4-FFF2-40B4-BE49-F238E27FC236}">
                <a16:creationId xmlns:a16="http://schemas.microsoft.com/office/drawing/2014/main" id="{F48737E3-EF27-0E4E-BD93-9BE8B4BADB9B}"/>
              </a:ext>
            </a:extLst>
          </p:cNvPr>
          <p:cNvSpPr>
            <a:spLocks noGrp="1"/>
          </p:cNvSpPr>
          <p:nvPr>
            <p:ph type="ftr" sz="quarter" idx="11"/>
          </p:nvPr>
        </p:nvSpPr>
        <p:spPr>
          <a:xfrm>
            <a:off x="4038600" y="6356350"/>
            <a:ext cx="4114800" cy="365125"/>
          </a:xfrm>
          <a:prstGeom prst="rect">
            <a:avLst/>
          </a:prstGeom>
        </p:spPr>
        <p:txBody>
          <a:bodyPr/>
          <a:lstStyle/>
          <a:p>
            <a:endParaRPr kumimoji="1" lang="zh-TW" altLang="en-US"/>
          </a:p>
        </p:txBody>
      </p:sp>
      <p:sp>
        <p:nvSpPr>
          <p:cNvPr id="7" name="投影片編號版面配置區 6">
            <a:extLst>
              <a:ext uri="{FF2B5EF4-FFF2-40B4-BE49-F238E27FC236}">
                <a16:creationId xmlns:a16="http://schemas.microsoft.com/office/drawing/2014/main" id="{FC050C71-B594-7840-AE17-58D6C630BD18}"/>
              </a:ext>
            </a:extLst>
          </p:cNvPr>
          <p:cNvSpPr>
            <a:spLocks noGrp="1"/>
          </p:cNvSpPr>
          <p:nvPr>
            <p:ph type="sldNum" sz="quarter" idx="12"/>
          </p:nvPr>
        </p:nvSpPr>
        <p:spPr/>
        <p:txBody>
          <a:bodyPr/>
          <a:lstStyle/>
          <a:p>
            <a:fld id="{F1175C6F-8613-2144-B6EE-3346CE845F12}" type="slidenum">
              <a:rPr kumimoji="1" lang="zh-TW" altLang="en-US" smtClean="0"/>
              <a:t>‹#›</a:t>
            </a:fld>
            <a:endParaRPr kumimoji="1" lang="zh-TW" altLang="en-US"/>
          </a:p>
        </p:txBody>
      </p:sp>
    </p:spTree>
    <p:extLst>
      <p:ext uri="{BB962C8B-B14F-4D97-AF65-F5344CB8AC3E}">
        <p14:creationId xmlns:p14="http://schemas.microsoft.com/office/powerpoint/2010/main" val="412678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4FBD9B-AD37-BD43-88FE-FE516ACB476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zh-TW" altLang="en-US"/>
              <a:t>按一下以編輯母片標題樣式</a:t>
            </a:r>
          </a:p>
        </p:txBody>
      </p:sp>
      <p:sp>
        <p:nvSpPr>
          <p:cNvPr id="3" name="圖片版面配置區 2">
            <a:extLst>
              <a:ext uri="{FF2B5EF4-FFF2-40B4-BE49-F238E27FC236}">
                <a16:creationId xmlns:a16="http://schemas.microsoft.com/office/drawing/2014/main" id="{737D7414-7C52-F743-9ACE-F4891C1272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a:extLst>
              <a:ext uri="{FF2B5EF4-FFF2-40B4-BE49-F238E27FC236}">
                <a16:creationId xmlns:a16="http://schemas.microsoft.com/office/drawing/2014/main" id="{45FC6F82-A937-A749-A0A8-E17653C075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TW" altLang="en-US"/>
              <a:t>編輯母片文字樣式
第二層
第三層
第四層
第五層</a:t>
            </a:r>
          </a:p>
        </p:txBody>
      </p:sp>
      <p:sp>
        <p:nvSpPr>
          <p:cNvPr id="5" name="日期版面配置區 4">
            <a:extLst>
              <a:ext uri="{FF2B5EF4-FFF2-40B4-BE49-F238E27FC236}">
                <a16:creationId xmlns:a16="http://schemas.microsoft.com/office/drawing/2014/main" id="{D5D90A74-DF01-5540-AC86-D9134A14A485}"/>
              </a:ext>
            </a:extLst>
          </p:cNvPr>
          <p:cNvSpPr>
            <a:spLocks noGrp="1"/>
          </p:cNvSpPr>
          <p:nvPr>
            <p:ph type="dt" sz="half" idx="10"/>
          </p:nvPr>
        </p:nvSpPr>
        <p:spPr/>
        <p:txBody>
          <a:bodyPr/>
          <a:lstStyle/>
          <a:p>
            <a:fld id="{B79B2EBE-C387-8E4C-AA01-79F22EC7A569}" type="datetimeFigureOut">
              <a:rPr kumimoji="1" lang="zh-TW" altLang="en-US" smtClean="0"/>
              <a:t>2023/12/04</a:t>
            </a:fld>
            <a:endParaRPr kumimoji="1" lang="zh-TW" altLang="en-US"/>
          </a:p>
        </p:txBody>
      </p:sp>
      <p:sp>
        <p:nvSpPr>
          <p:cNvPr id="6" name="頁尾版面配置區 5">
            <a:extLst>
              <a:ext uri="{FF2B5EF4-FFF2-40B4-BE49-F238E27FC236}">
                <a16:creationId xmlns:a16="http://schemas.microsoft.com/office/drawing/2014/main" id="{E9076656-0D19-814C-991A-BB7356190CE4}"/>
              </a:ext>
            </a:extLst>
          </p:cNvPr>
          <p:cNvSpPr>
            <a:spLocks noGrp="1"/>
          </p:cNvSpPr>
          <p:nvPr>
            <p:ph type="ftr" sz="quarter" idx="11"/>
          </p:nvPr>
        </p:nvSpPr>
        <p:spPr>
          <a:xfrm>
            <a:off x="4038600" y="6356350"/>
            <a:ext cx="4114800" cy="365125"/>
          </a:xfrm>
          <a:prstGeom prst="rect">
            <a:avLst/>
          </a:prstGeom>
        </p:spPr>
        <p:txBody>
          <a:bodyPr/>
          <a:lstStyle/>
          <a:p>
            <a:endParaRPr kumimoji="1" lang="zh-TW" altLang="en-US"/>
          </a:p>
        </p:txBody>
      </p:sp>
      <p:sp>
        <p:nvSpPr>
          <p:cNvPr id="7" name="投影片編號版面配置區 6">
            <a:extLst>
              <a:ext uri="{FF2B5EF4-FFF2-40B4-BE49-F238E27FC236}">
                <a16:creationId xmlns:a16="http://schemas.microsoft.com/office/drawing/2014/main" id="{1CCB1445-01E6-CD4F-8E70-C61F1E627D3C}"/>
              </a:ext>
            </a:extLst>
          </p:cNvPr>
          <p:cNvSpPr>
            <a:spLocks noGrp="1"/>
          </p:cNvSpPr>
          <p:nvPr>
            <p:ph type="sldNum" sz="quarter" idx="12"/>
          </p:nvPr>
        </p:nvSpPr>
        <p:spPr/>
        <p:txBody>
          <a:bodyPr/>
          <a:lstStyle/>
          <a:p>
            <a:fld id="{F1175C6F-8613-2144-B6EE-3346CE845F12}" type="slidenum">
              <a:rPr kumimoji="1" lang="zh-TW" altLang="en-US" smtClean="0"/>
              <a:t>‹#›</a:t>
            </a:fld>
            <a:endParaRPr kumimoji="1" lang="zh-TW" altLang="en-US"/>
          </a:p>
        </p:txBody>
      </p:sp>
    </p:spTree>
    <p:extLst>
      <p:ext uri="{BB962C8B-B14F-4D97-AF65-F5344CB8AC3E}">
        <p14:creationId xmlns:p14="http://schemas.microsoft.com/office/powerpoint/2010/main" val="138279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CBB3344C-07AA-B24E-8B31-764F98DD54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TW" altLang="en-US" dirty="0"/>
              <a:t>編輯母片文字樣式</a:t>
            </a:r>
            <a:endParaRPr kumimoji="1" lang="en-US" altLang="zh-TW" dirty="0"/>
          </a:p>
          <a:p>
            <a:pPr lvl="1"/>
            <a:r>
              <a:rPr kumimoji="1" lang="zh-TW" altLang="en-US" dirty="0"/>
              <a:t>第二層</a:t>
            </a:r>
            <a:endParaRPr kumimoji="1" lang="en-US" altLang="zh-TW" dirty="0"/>
          </a:p>
          <a:p>
            <a:pPr lvl="2"/>
            <a:r>
              <a:rPr kumimoji="1" lang="zh-TW" altLang="en-US" dirty="0"/>
              <a:t>第三層</a:t>
            </a:r>
            <a:endParaRPr kumimoji="1" lang="en-US" altLang="zh-TW" dirty="0"/>
          </a:p>
          <a:p>
            <a:pPr lvl="3"/>
            <a:r>
              <a:rPr kumimoji="1" lang="zh-TW" altLang="en-US" dirty="0"/>
              <a:t>第四層</a:t>
            </a:r>
          </a:p>
        </p:txBody>
      </p:sp>
      <p:sp>
        <p:nvSpPr>
          <p:cNvPr id="4" name="日期版面配置區 3">
            <a:extLst>
              <a:ext uri="{FF2B5EF4-FFF2-40B4-BE49-F238E27FC236}">
                <a16:creationId xmlns:a16="http://schemas.microsoft.com/office/drawing/2014/main" id="{ED792D14-60DC-8A49-B9EB-654C5CC75C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B2EBE-C387-8E4C-AA01-79F22EC7A569}" type="datetimeFigureOut">
              <a:rPr kumimoji="1" lang="zh-TW" altLang="en-US" smtClean="0"/>
              <a:t>2023/12/04</a:t>
            </a:fld>
            <a:endParaRPr kumimoji="1" lang="zh-TW" altLang="en-US"/>
          </a:p>
        </p:txBody>
      </p:sp>
      <p:sp>
        <p:nvSpPr>
          <p:cNvPr id="6" name="投影片編號版面配置區 5">
            <a:extLst>
              <a:ext uri="{FF2B5EF4-FFF2-40B4-BE49-F238E27FC236}">
                <a16:creationId xmlns:a16="http://schemas.microsoft.com/office/drawing/2014/main" id="{E5EFE89C-D8F5-F24A-9396-1ED52D103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75C6F-8613-2144-B6EE-3346CE845F12}" type="slidenum">
              <a:rPr kumimoji="1" lang="zh-TW" altLang="en-US" smtClean="0"/>
              <a:t>‹#›</a:t>
            </a:fld>
            <a:endParaRPr kumimoji="1" lang="zh-TW" altLang="en-US"/>
          </a:p>
        </p:txBody>
      </p:sp>
      <p:sp>
        <p:nvSpPr>
          <p:cNvPr id="7" name="標題版面配置區 6">
            <a:extLst>
              <a:ext uri="{FF2B5EF4-FFF2-40B4-BE49-F238E27FC236}">
                <a16:creationId xmlns:a16="http://schemas.microsoft.com/office/drawing/2014/main" id="{6712EAD1-B5BA-794F-B2BC-027EE6FB04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TW" altLang="en-US" dirty="0"/>
              <a:t>按一下以編輯母片標題樣式</a:t>
            </a:r>
          </a:p>
        </p:txBody>
      </p:sp>
      <p:pic>
        <p:nvPicPr>
          <p:cNvPr id="8" name="圖片 7">
            <a:extLst>
              <a:ext uri="{FF2B5EF4-FFF2-40B4-BE49-F238E27FC236}">
                <a16:creationId xmlns:a16="http://schemas.microsoft.com/office/drawing/2014/main" id="{675A771C-DD8D-2C4B-94A2-2865BBA93FC0}"/>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653203" y="224567"/>
            <a:ext cx="1218662" cy="281460"/>
          </a:xfrm>
          <a:prstGeom prst="rect">
            <a:avLst/>
          </a:prstGeom>
        </p:spPr>
      </p:pic>
    </p:spTree>
    <p:extLst>
      <p:ext uri="{BB962C8B-B14F-4D97-AF65-F5344CB8AC3E}">
        <p14:creationId xmlns:p14="http://schemas.microsoft.com/office/powerpoint/2010/main" val="2051811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5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6"/>
        </a:buBlip>
        <a:defRPr sz="18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7"/>
        </a:buBlip>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8"/>
        </a:buBlip>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jpg"/><Relationship Id="rId3" Type="http://schemas.openxmlformats.org/officeDocument/2006/relationships/image" Target="../media/image18.png"/><Relationship Id="rId7" Type="http://schemas.openxmlformats.org/officeDocument/2006/relationships/image" Target="../media/image22.gif"/><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image" Target="../media/image17.png"/><Relationship Id="rId16" Type="http://schemas.openxmlformats.org/officeDocument/2006/relationships/image" Target="../media/image31.jpe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jpe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5A23F8DA-0058-C541-A9B8-3BAA213B9214}"/>
              </a:ext>
            </a:extLst>
          </p:cNvPr>
          <p:cNvPicPr>
            <a:picLocks noChangeAspect="1"/>
          </p:cNvPicPr>
          <p:nvPr/>
        </p:nvPicPr>
        <p:blipFill>
          <a:blip r:embed="rId3"/>
          <a:stretch>
            <a:fillRect/>
          </a:stretch>
        </p:blipFill>
        <p:spPr>
          <a:xfrm>
            <a:off x="0" y="0"/>
            <a:ext cx="12192000" cy="6858000"/>
          </a:xfrm>
          <a:prstGeom prst="rect">
            <a:avLst/>
          </a:prstGeom>
        </p:spPr>
      </p:pic>
      <p:sp>
        <p:nvSpPr>
          <p:cNvPr id="2" name="標題 1">
            <a:extLst>
              <a:ext uri="{FF2B5EF4-FFF2-40B4-BE49-F238E27FC236}">
                <a16:creationId xmlns:a16="http://schemas.microsoft.com/office/drawing/2014/main" id="{559CF686-8D07-294E-9EAB-1E573C9E9177}"/>
              </a:ext>
            </a:extLst>
          </p:cNvPr>
          <p:cNvSpPr>
            <a:spLocks noGrp="1"/>
          </p:cNvSpPr>
          <p:nvPr>
            <p:ph type="ctrTitle" idx="4294967295"/>
          </p:nvPr>
        </p:nvSpPr>
        <p:spPr>
          <a:xfrm>
            <a:off x="435007" y="2398198"/>
            <a:ext cx="6793696" cy="1177925"/>
          </a:xfrm>
        </p:spPr>
        <p:txBody>
          <a:bodyPr>
            <a:noAutofit/>
          </a:bodyPr>
          <a:lstStyle/>
          <a:p>
            <a:pPr algn="ctr"/>
            <a:r>
              <a:rPr kumimoji="1" lang="en-US" altLang="zh-TW" sz="5500" spc="-300" dirty="0" smtClean="0">
                <a:ln w="28575">
                  <a:noFill/>
                </a:ln>
                <a:solidFill>
                  <a:schemeClr val="bg1"/>
                </a:solidFill>
              </a:rPr>
              <a:t>2023 </a:t>
            </a:r>
            <a:r>
              <a:rPr kumimoji="1" lang="zh-TW" altLang="en-US" sz="5500" spc="-300" dirty="0" smtClean="0">
                <a:ln w="28575">
                  <a:noFill/>
                </a:ln>
                <a:solidFill>
                  <a:schemeClr val="bg1"/>
                </a:solidFill>
              </a:rPr>
              <a:t>晟鈦法人說明會</a:t>
            </a:r>
            <a:endParaRPr kumimoji="1" lang="zh-TW" altLang="en-US" sz="5500" spc="-300" dirty="0">
              <a:ln w="28575">
                <a:noFill/>
              </a:ln>
              <a:solidFill>
                <a:schemeClr val="bg1"/>
              </a:solidFill>
            </a:endParaRPr>
          </a:p>
        </p:txBody>
      </p:sp>
      <p:sp>
        <p:nvSpPr>
          <p:cNvPr id="6" name="圓角矩形 5">
            <a:extLst>
              <a:ext uri="{FF2B5EF4-FFF2-40B4-BE49-F238E27FC236}">
                <a16:creationId xmlns:a16="http://schemas.microsoft.com/office/drawing/2014/main" id="{C50C0804-D4A6-2048-AF22-69E9A778554C}"/>
              </a:ext>
            </a:extLst>
          </p:cNvPr>
          <p:cNvSpPr/>
          <p:nvPr/>
        </p:nvSpPr>
        <p:spPr>
          <a:xfrm>
            <a:off x="1285489" y="3757746"/>
            <a:ext cx="2240994" cy="396599"/>
          </a:xfrm>
          <a:prstGeom prst="roundRect">
            <a:avLst>
              <a:gd name="adj" fmla="val 50000"/>
            </a:avLst>
          </a:prstGeom>
          <a:solidFill>
            <a:srgbClr val="FFCC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b="1" dirty="0"/>
              <a:t>Cheer </a:t>
            </a:r>
            <a:r>
              <a:rPr lang="en-US" altLang="zh-TW" b="1" dirty="0" smtClean="0"/>
              <a:t>Time</a:t>
            </a:r>
            <a:endParaRPr kumimoji="1" lang="zh-TW" altLang="en-US" b="1" dirty="0">
              <a:solidFill>
                <a:schemeClr val="tx1"/>
              </a:solidFill>
            </a:endParaRPr>
          </a:p>
        </p:txBody>
      </p:sp>
      <p:pic>
        <p:nvPicPr>
          <p:cNvPr id="12" name="圖片 11">
            <a:extLst>
              <a:ext uri="{FF2B5EF4-FFF2-40B4-BE49-F238E27FC236}">
                <a16:creationId xmlns:a16="http://schemas.microsoft.com/office/drawing/2014/main" id="{BDAB7FAA-D02B-B54D-9DB1-C989D85209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8771" y="220437"/>
            <a:ext cx="1234272" cy="289375"/>
          </a:xfrm>
          <a:prstGeom prst="rect">
            <a:avLst/>
          </a:prstGeom>
        </p:spPr>
      </p:pic>
    </p:spTree>
    <p:extLst>
      <p:ext uri="{BB962C8B-B14F-4D97-AF65-F5344CB8AC3E}">
        <p14:creationId xmlns:p14="http://schemas.microsoft.com/office/powerpoint/2010/main" val="2482248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FB6A316E-D37A-A74D-81EC-5284E282BF17}"/>
              </a:ext>
            </a:extLst>
          </p:cNvPr>
          <p:cNvPicPr>
            <a:picLocks noChangeAspect="1"/>
          </p:cNvPicPr>
          <p:nvPr/>
        </p:nvPicPr>
        <p:blipFill>
          <a:blip r:embed="rId2"/>
          <a:stretch>
            <a:fillRect/>
          </a:stretch>
        </p:blipFill>
        <p:spPr>
          <a:xfrm>
            <a:off x="0" y="0"/>
            <a:ext cx="12192000" cy="6858000"/>
          </a:xfrm>
          <a:prstGeom prst="rect">
            <a:avLst/>
          </a:prstGeom>
        </p:spPr>
      </p:pic>
      <p:sp>
        <p:nvSpPr>
          <p:cNvPr id="6" name="標題 5">
            <a:extLst>
              <a:ext uri="{FF2B5EF4-FFF2-40B4-BE49-F238E27FC236}">
                <a16:creationId xmlns:a16="http://schemas.microsoft.com/office/drawing/2014/main" id="{3F3DB6E5-C695-8A48-9EEF-168C29C8EAA9}"/>
              </a:ext>
            </a:extLst>
          </p:cNvPr>
          <p:cNvSpPr>
            <a:spLocks noGrp="1"/>
          </p:cNvSpPr>
          <p:nvPr>
            <p:ph type="title"/>
          </p:nvPr>
        </p:nvSpPr>
        <p:spPr/>
        <p:txBody>
          <a:bodyPr/>
          <a:lstStyle/>
          <a:p>
            <a:r>
              <a:rPr kumimoji="1" lang="zh-TW" altLang="en-US" dirty="0">
                <a:solidFill>
                  <a:srgbClr val="707372"/>
                </a:solidFill>
              </a:rPr>
              <a:t>產品應用</a:t>
            </a:r>
          </a:p>
        </p:txBody>
      </p:sp>
      <p:cxnSp>
        <p:nvCxnSpPr>
          <p:cNvPr id="8" name="直線接點 7">
            <a:extLst>
              <a:ext uri="{FF2B5EF4-FFF2-40B4-BE49-F238E27FC236}">
                <a16:creationId xmlns:a16="http://schemas.microsoft.com/office/drawing/2014/main" id="{26BE70EE-741D-5140-94F9-30F462CDE3CE}"/>
              </a:ext>
            </a:extLst>
          </p:cNvPr>
          <p:cNvCxnSpPr/>
          <p:nvPr/>
        </p:nvCxnSpPr>
        <p:spPr>
          <a:xfrm>
            <a:off x="381000" y="1378267"/>
            <a:ext cx="1645920" cy="0"/>
          </a:xfrm>
          <a:prstGeom prst="line">
            <a:avLst/>
          </a:prstGeom>
          <a:ln w="57150">
            <a:solidFill>
              <a:srgbClr val="FFCC00"/>
            </a:solidFill>
          </a:ln>
        </p:spPr>
        <p:style>
          <a:lnRef idx="3">
            <a:schemeClr val="dk1"/>
          </a:lnRef>
          <a:fillRef idx="0">
            <a:schemeClr val="dk1"/>
          </a:fillRef>
          <a:effectRef idx="2">
            <a:schemeClr val="dk1"/>
          </a:effectRef>
          <a:fontRef idx="minor">
            <a:schemeClr val="tx1"/>
          </a:fontRef>
        </p:style>
      </p:cxnSp>
      <p:sp>
        <p:nvSpPr>
          <p:cNvPr id="7" name="內容版面配置區 6">
            <a:extLst>
              <a:ext uri="{FF2B5EF4-FFF2-40B4-BE49-F238E27FC236}">
                <a16:creationId xmlns:a16="http://schemas.microsoft.com/office/drawing/2014/main" id="{F454A480-E3B3-0B48-8BE1-CB7410847D8E}"/>
              </a:ext>
            </a:extLst>
          </p:cNvPr>
          <p:cNvSpPr>
            <a:spLocks noGrp="1"/>
          </p:cNvSpPr>
          <p:nvPr>
            <p:ph idx="1"/>
          </p:nvPr>
        </p:nvSpPr>
        <p:spPr>
          <a:xfrm>
            <a:off x="838200" y="1825625"/>
            <a:ext cx="10515600" cy="311785"/>
          </a:xfrm>
        </p:spPr>
        <p:txBody>
          <a:bodyPr>
            <a:normAutofit lnSpcReduction="10000"/>
          </a:bodyPr>
          <a:lstStyle/>
          <a:p>
            <a:r>
              <a:rPr kumimoji="1" lang="zh-TW" altLang="en-US" sz="1800" b="0" dirty="0"/>
              <a:t>多元產品類別 晟鈦</a:t>
            </a:r>
            <a:r>
              <a:rPr kumimoji="1" lang="zh-TW" altLang="en-US" sz="1800" b="0" dirty="0" smtClean="0"/>
              <a:t>豐富生產</a:t>
            </a:r>
            <a:r>
              <a:rPr kumimoji="1" lang="zh-TW" altLang="en-US" sz="1800" b="0" dirty="0"/>
              <a:t>經驗可滿足多元客戶需求</a:t>
            </a:r>
          </a:p>
        </p:txBody>
      </p:sp>
    </p:spTree>
    <p:extLst>
      <p:ext uri="{BB962C8B-B14F-4D97-AF65-F5344CB8AC3E}">
        <p14:creationId xmlns:p14="http://schemas.microsoft.com/office/powerpoint/2010/main" val="468359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3F3DB6E5-C695-8A48-9EEF-168C29C8EAA9}"/>
              </a:ext>
            </a:extLst>
          </p:cNvPr>
          <p:cNvSpPr>
            <a:spLocks noGrp="1"/>
          </p:cNvSpPr>
          <p:nvPr>
            <p:ph type="title"/>
          </p:nvPr>
        </p:nvSpPr>
        <p:spPr>
          <a:xfrm>
            <a:off x="776476" y="365125"/>
            <a:ext cx="10577324" cy="1325563"/>
          </a:xfrm>
        </p:spPr>
        <p:txBody>
          <a:bodyPr/>
          <a:lstStyle/>
          <a:p>
            <a:r>
              <a:rPr kumimoji="1" lang="zh-TW" altLang="en-US" dirty="0">
                <a:solidFill>
                  <a:srgbClr val="707372"/>
                </a:solidFill>
              </a:rPr>
              <a:t>專業認證</a:t>
            </a:r>
          </a:p>
        </p:txBody>
      </p:sp>
      <p:cxnSp>
        <p:nvCxnSpPr>
          <p:cNvPr id="8" name="直線接點 7">
            <a:extLst>
              <a:ext uri="{FF2B5EF4-FFF2-40B4-BE49-F238E27FC236}">
                <a16:creationId xmlns:a16="http://schemas.microsoft.com/office/drawing/2014/main" id="{26BE70EE-741D-5140-94F9-30F462CDE3CE}"/>
              </a:ext>
            </a:extLst>
          </p:cNvPr>
          <p:cNvCxnSpPr/>
          <p:nvPr/>
        </p:nvCxnSpPr>
        <p:spPr>
          <a:xfrm>
            <a:off x="381000" y="1378267"/>
            <a:ext cx="1645920" cy="0"/>
          </a:xfrm>
          <a:prstGeom prst="line">
            <a:avLst/>
          </a:prstGeom>
          <a:ln w="57150">
            <a:solidFill>
              <a:srgbClr val="FFCC00"/>
            </a:solidFill>
          </a:ln>
        </p:spPr>
        <p:style>
          <a:lnRef idx="3">
            <a:schemeClr val="dk1"/>
          </a:lnRef>
          <a:fillRef idx="0">
            <a:schemeClr val="dk1"/>
          </a:fillRef>
          <a:effectRef idx="2">
            <a:schemeClr val="dk1"/>
          </a:effectRef>
          <a:fontRef idx="minor">
            <a:schemeClr val="tx1"/>
          </a:fontRef>
        </p:style>
      </p:cxnSp>
      <p:sp>
        <p:nvSpPr>
          <p:cNvPr id="2" name="圓角矩形 1">
            <a:extLst>
              <a:ext uri="{FF2B5EF4-FFF2-40B4-BE49-F238E27FC236}">
                <a16:creationId xmlns:a16="http://schemas.microsoft.com/office/drawing/2014/main" id="{F04AB88A-2FA3-4040-B8B2-1EDECB6F2AAA}"/>
              </a:ext>
            </a:extLst>
          </p:cNvPr>
          <p:cNvSpPr/>
          <p:nvPr/>
        </p:nvSpPr>
        <p:spPr>
          <a:xfrm>
            <a:off x="3553161" y="1690688"/>
            <a:ext cx="2327687" cy="4535300"/>
          </a:xfrm>
          <a:prstGeom prst="roundRect">
            <a:avLst>
              <a:gd name="adj" fmla="val 3700"/>
            </a:avLst>
          </a:prstGeom>
          <a:solidFill>
            <a:srgbClr val="FF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1" name="圓角矩形 20">
            <a:extLst>
              <a:ext uri="{FF2B5EF4-FFF2-40B4-BE49-F238E27FC236}">
                <a16:creationId xmlns:a16="http://schemas.microsoft.com/office/drawing/2014/main" id="{C31CD083-9239-EB48-9D06-861B73E5E382}"/>
              </a:ext>
            </a:extLst>
          </p:cNvPr>
          <p:cNvSpPr/>
          <p:nvPr/>
        </p:nvSpPr>
        <p:spPr>
          <a:xfrm>
            <a:off x="872714" y="1690688"/>
            <a:ext cx="2327687" cy="4535300"/>
          </a:xfrm>
          <a:prstGeom prst="roundRect">
            <a:avLst>
              <a:gd name="adj" fmla="val 3318"/>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2" name="圓角矩形 21">
            <a:extLst>
              <a:ext uri="{FF2B5EF4-FFF2-40B4-BE49-F238E27FC236}">
                <a16:creationId xmlns:a16="http://schemas.microsoft.com/office/drawing/2014/main" id="{54C86E0B-5BF0-E145-B91E-30EF63A83BDD}"/>
              </a:ext>
            </a:extLst>
          </p:cNvPr>
          <p:cNvSpPr/>
          <p:nvPr/>
        </p:nvSpPr>
        <p:spPr>
          <a:xfrm>
            <a:off x="8914055" y="1690688"/>
            <a:ext cx="2327687" cy="4535300"/>
          </a:xfrm>
          <a:prstGeom prst="roundRect">
            <a:avLst>
              <a:gd name="adj" fmla="val 2937"/>
            </a:avLst>
          </a:prstGeom>
          <a:solidFill>
            <a:srgbClr val="FF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3" name="圓角矩形 22">
            <a:extLst>
              <a:ext uri="{FF2B5EF4-FFF2-40B4-BE49-F238E27FC236}">
                <a16:creationId xmlns:a16="http://schemas.microsoft.com/office/drawing/2014/main" id="{F22F3B92-0B5C-8B4C-A30A-BC0A825DADBF}"/>
              </a:ext>
            </a:extLst>
          </p:cNvPr>
          <p:cNvSpPr/>
          <p:nvPr/>
        </p:nvSpPr>
        <p:spPr>
          <a:xfrm>
            <a:off x="6233608" y="1690688"/>
            <a:ext cx="2327687" cy="4535300"/>
          </a:xfrm>
          <a:prstGeom prst="roundRect">
            <a:avLst>
              <a:gd name="adj" fmla="val 255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8" name="內容版面配置區 6">
            <a:extLst>
              <a:ext uri="{FF2B5EF4-FFF2-40B4-BE49-F238E27FC236}">
                <a16:creationId xmlns:a16="http://schemas.microsoft.com/office/drawing/2014/main" id="{3F767CCC-91A2-6E45-A0D9-DE601DAEF365}"/>
              </a:ext>
            </a:extLst>
          </p:cNvPr>
          <p:cNvSpPr txBox="1">
            <a:spLocks/>
          </p:cNvSpPr>
          <p:nvPr/>
        </p:nvSpPr>
        <p:spPr>
          <a:xfrm>
            <a:off x="863076" y="1888019"/>
            <a:ext cx="2327687" cy="3593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18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4"/>
              </a:buBlip>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00"/>
              </a:lnSpc>
            </a:pPr>
            <a:r>
              <a:rPr kumimoji="1" lang="en" altLang="zh-TW" dirty="0"/>
              <a:t>ISO </a:t>
            </a:r>
            <a:r>
              <a:rPr kumimoji="1" lang="en-US" altLang="zh-TW" dirty="0"/>
              <a:t>9001</a:t>
            </a:r>
            <a:endParaRPr kumimoji="1" lang="zh-TW" altLang="en-US" sz="1800" dirty="0"/>
          </a:p>
        </p:txBody>
      </p:sp>
      <p:sp>
        <p:nvSpPr>
          <p:cNvPr id="25" name="內容版面配置區 6">
            <a:extLst>
              <a:ext uri="{FF2B5EF4-FFF2-40B4-BE49-F238E27FC236}">
                <a16:creationId xmlns:a16="http://schemas.microsoft.com/office/drawing/2014/main" id="{9A64C42A-C9F2-DD41-8B5F-F7553374E071}"/>
              </a:ext>
            </a:extLst>
          </p:cNvPr>
          <p:cNvSpPr txBox="1">
            <a:spLocks/>
          </p:cNvSpPr>
          <p:nvPr/>
        </p:nvSpPr>
        <p:spPr>
          <a:xfrm>
            <a:off x="3543523" y="1888019"/>
            <a:ext cx="2327687" cy="3593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18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4"/>
              </a:buBlip>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00"/>
              </a:lnSpc>
            </a:pPr>
            <a:r>
              <a:rPr kumimoji="1" lang="en" altLang="zh-TW" dirty="0"/>
              <a:t>ISO </a:t>
            </a:r>
            <a:r>
              <a:rPr kumimoji="1" lang="en-US" altLang="zh-TW" dirty="0"/>
              <a:t>14001</a:t>
            </a:r>
            <a:endParaRPr kumimoji="1" lang="zh-TW" altLang="en-US" sz="1800" dirty="0"/>
          </a:p>
        </p:txBody>
      </p:sp>
      <p:sp>
        <p:nvSpPr>
          <p:cNvPr id="26" name="內容版面配置區 6">
            <a:extLst>
              <a:ext uri="{FF2B5EF4-FFF2-40B4-BE49-F238E27FC236}">
                <a16:creationId xmlns:a16="http://schemas.microsoft.com/office/drawing/2014/main" id="{29A7E5E9-892E-3642-9967-0CCCEBD8EB2E}"/>
              </a:ext>
            </a:extLst>
          </p:cNvPr>
          <p:cNvSpPr txBox="1">
            <a:spLocks/>
          </p:cNvSpPr>
          <p:nvPr/>
        </p:nvSpPr>
        <p:spPr>
          <a:xfrm>
            <a:off x="6223970" y="1888019"/>
            <a:ext cx="2327687" cy="3593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18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4"/>
              </a:buBlip>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00"/>
              </a:lnSpc>
            </a:pPr>
            <a:r>
              <a:rPr kumimoji="1" lang="en-US" altLang="zh-TW" dirty="0"/>
              <a:t>IATF 16949</a:t>
            </a:r>
            <a:endParaRPr kumimoji="1" lang="zh-TW" altLang="en-US" sz="1800"/>
          </a:p>
        </p:txBody>
      </p:sp>
      <p:sp>
        <p:nvSpPr>
          <p:cNvPr id="27" name="內容版面配置區 6">
            <a:extLst>
              <a:ext uri="{FF2B5EF4-FFF2-40B4-BE49-F238E27FC236}">
                <a16:creationId xmlns:a16="http://schemas.microsoft.com/office/drawing/2014/main" id="{9EEE2ACD-E2C3-6F46-B23C-3C52985993C5}"/>
              </a:ext>
            </a:extLst>
          </p:cNvPr>
          <p:cNvSpPr txBox="1">
            <a:spLocks/>
          </p:cNvSpPr>
          <p:nvPr/>
        </p:nvSpPr>
        <p:spPr>
          <a:xfrm>
            <a:off x="8904417" y="1888019"/>
            <a:ext cx="2327687" cy="3593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18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4"/>
              </a:buBlip>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00"/>
              </a:lnSpc>
            </a:pPr>
            <a:r>
              <a:rPr kumimoji="1" lang="en-US" altLang="zh-TW" dirty="0"/>
              <a:t>QC </a:t>
            </a:r>
            <a:r>
              <a:rPr kumimoji="1" lang="en-US" altLang="zh-TW" dirty="0" smtClean="0"/>
              <a:t>080000</a:t>
            </a:r>
            <a:endParaRPr kumimoji="1" lang="zh-TW" altLang="en-US" sz="1800" dirty="0"/>
          </a:p>
        </p:txBody>
      </p:sp>
      <p:pic>
        <p:nvPicPr>
          <p:cNvPr id="28" name="圖片 27">
            <a:extLst>
              <a:ext uri="{FF2B5EF4-FFF2-40B4-BE49-F238E27FC236}">
                <a16:creationId xmlns:a16="http://schemas.microsoft.com/office/drawing/2014/main" id="{DC53BDF8-0782-3742-AD48-82137CC644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476" y="2391410"/>
            <a:ext cx="2548085" cy="3600000"/>
          </a:xfrm>
          <a:prstGeom prst="rect">
            <a:avLst/>
          </a:prstGeom>
          <a:ln w="19050">
            <a:solidFill>
              <a:schemeClr val="bg1"/>
            </a:solidFill>
          </a:ln>
          <a:effectLst>
            <a:outerShdw blurRad="190500" algn="tl" rotWithShape="0">
              <a:srgbClr val="000000">
                <a:alpha val="70000"/>
              </a:srgbClr>
            </a:outerShdw>
          </a:effectLst>
        </p:spPr>
      </p:pic>
      <p:pic>
        <p:nvPicPr>
          <p:cNvPr id="29" name="圖片 28">
            <a:extLst>
              <a:ext uri="{FF2B5EF4-FFF2-40B4-BE49-F238E27FC236}">
                <a16:creationId xmlns:a16="http://schemas.microsoft.com/office/drawing/2014/main" id="{DE44F73C-9A4B-DD4D-9B1B-255DC2F4FB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01656" y="2391410"/>
            <a:ext cx="2617473" cy="3600000"/>
          </a:xfrm>
          <a:prstGeom prst="rect">
            <a:avLst/>
          </a:prstGeom>
          <a:ln w="19050">
            <a:solidFill>
              <a:schemeClr val="bg1"/>
            </a:solidFill>
          </a:ln>
          <a:effectLst>
            <a:outerShdw blurRad="190500" algn="tl" rotWithShape="0">
              <a:srgbClr val="000000">
                <a:alpha val="70000"/>
              </a:srgbClr>
            </a:outerShdw>
          </a:effectLst>
        </p:spPr>
      </p:pic>
      <p:pic>
        <p:nvPicPr>
          <p:cNvPr id="31" name="圖片 30">
            <a:extLst>
              <a:ext uri="{FF2B5EF4-FFF2-40B4-BE49-F238E27FC236}">
                <a16:creationId xmlns:a16="http://schemas.microsoft.com/office/drawing/2014/main" id="{03F5E668-44FC-6C49-B8A8-238C2B4E38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96224" y="2391410"/>
            <a:ext cx="2617473" cy="3600000"/>
          </a:xfrm>
          <a:prstGeom prst="rect">
            <a:avLst/>
          </a:prstGeom>
          <a:ln w="19050">
            <a:solidFill>
              <a:schemeClr val="bg1"/>
            </a:solidFill>
          </a:ln>
          <a:effectLst>
            <a:outerShdw blurRad="190500" algn="tl" rotWithShape="0">
              <a:srgbClr val="000000">
                <a:alpha val="70000"/>
              </a:srgbClr>
            </a:outerShdw>
          </a:effectLst>
        </p:spPr>
      </p:pic>
      <p:pic>
        <p:nvPicPr>
          <p:cNvPr id="32" name="圖片 31">
            <a:extLst>
              <a:ext uri="{FF2B5EF4-FFF2-40B4-BE49-F238E27FC236}">
                <a16:creationId xmlns:a16="http://schemas.microsoft.com/office/drawing/2014/main" id="{24C0B438-8E0A-D148-BF24-3A65D591CD6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90793" y="2391410"/>
            <a:ext cx="2541397" cy="3600000"/>
          </a:xfrm>
          <a:prstGeom prst="rect">
            <a:avLst/>
          </a:prstGeom>
          <a:ln w="19050">
            <a:solidFill>
              <a:schemeClr val="bg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668999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30A56EE2-CAD0-3B4D-B03E-850564810E48}"/>
              </a:ext>
            </a:extLst>
          </p:cNvPr>
          <p:cNvSpPr>
            <a:spLocks noGrp="1"/>
          </p:cNvSpPr>
          <p:nvPr>
            <p:ph type="title"/>
          </p:nvPr>
        </p:nvSpPr>
        <p:spPr>
          <a:xfrm>
            <a:off x="838200" y="1778634"/>
            <a:ext cx="10515600" cy="1325563"/>
          </a:xfrm>
        </p:spPr>
        <p:txBody>
          <a:bodyPr>
            <a:normAutofit/>
          </a:bodyPr>
          <a:lstStyle/>
          <a:p>
            <a:pPr algn="ctr"/>
            <a:r>
              <a:rPr kumimoji="1" lang="zh-TW" altLang="en-US" sz="4400" dirty="0" smtClean="0"/>
              <a:t>投資人注意焦點</a:t>
            </a:r>
            <a:endParaRPr kumimoji="1" lang="zh-TW" altLang="en-US" sz="4400" dirty="0"/>
          </a:p>
        </p:txBody>
      </p:sp>
      <p:sp>
        <p:nvSpPr>
          <p:cNvPr id="5" name="內容版面配置區 4">
            <a:extLst>
              <a:ext uri="{FF2B5EF4-FFF2-40B4-BE49-F238E27FC236}">
                <a16:creationId xmlns:a16="http://schemas.microsoft.com/office/drawing/2014/main" id="{5E6C308A-D6F6-554F-80E7-358551DBBB86}"/>
              </a:ext>
            </a:extLst>
          </p:cNvPr>
          <p:cNvSpPr>
            <a:spLocks noGrp="1"/>
          </p:cNvSpPr>
          <p:nvPr>
            <p:ph idx="1"/>
          </p:nvPr>
        </p:nvSpPr>
        <p:spPr>
          <a:xfrm>
            <a:off x="838200" y="3477613"/>
            <a:ext cx="10515600" cy="3225737"/>
          </a:xfrm>
        </p:spPr>
        <p:txBody>
          <a:bodyPr>
            <a:normAutofit/>
          </a:bodyPr>
          <a:lstStyle/>
          <a:p>
            <a:pPr algn="ctr">
              <a:lnSpc>
                <a:spcPct val="100000"/>
              </a:lnSpc>
            </a:pPr>
            <a:r>
              <a:rPr kumimoji="1" lang="zh-TW" altLang="en-US" b="0" dirty="0"/>
              <a:t>晟鈦</a:t>
            </a:r>
            <a:r>
              <a:rPr kumimoji="1" lang="zh-TW" altLang="en-US" b="0" dirty="0" smtClean="0"/>
              <a:t>簡介</a:t>
            </a:r>
            <a:endParaRPr kumimoji="1" lang="en-US" altLang="zh-CN" b="0" dirty="0"/>
          </a:p>
          <a:p>
            <a:pPr algn="ctr">
              <a:lnSpc>
                <a:spcPct val="100000"/>
              </a:lnSpc>
            </a:pPr>
            <a:r>
              <a:rPr kumimoji="1" lang="zh-TW" altLang="en-US" dirty="0">
                <a:solidFill>
                  <a:srgbClr val="C00000"/>
                </a:solidFill>
              </a:rPr>
              <a:t>投資人注意焦點</a:t>
            </a:r>
            <a:endParaRPr kumimoji="1" lang="en-US" altLang="zh-CN" dirty="0">
              <a:solidFill>
                <a:srgbClr val="C00000"/>
              </a:solidFill>
            </a:endParaRPr>
          </a:p>
          <a:p>
            <a:pPr algn="ctr">
              <a:lnSpc>
                <a:spcPct val="100000"/>
              </a:lnSpc>
            </a:pPr>
            <a:r>
              <a:rPr kumimoji="1" lang="en-US" altLang="zh-CN" b="0" dirty="0" smtClean="0"/>
              <a:t>2023</a:t>
            </a:r>
            <a:r>
              <a:rPr kumimoji="1" lang="zh-TW" altLang="en-US" b="0" dirty="0" smtClean="0"/>
              <a:t>營運說明</a:t>
            </a:r>
            <a:endParaRPr kumimoji="1" lang="en-US" altLang="zh-CN" b="0" dirty="0"/>
          </a:p>
          <a:p>
            <a:pPr algn="ctr">
              <a:lnSpc>
                <a:spcPct val="100000"/>
              </a:lnSpc>
            </a:pPr>
            <a:r>
              <a:rPr kumimoji="1" lang="en-US" altLang="zh-CN" b="0" dirty="0" smtClean="0"/>
              <a:t>Q&amp;A</a:t>
            </a:r>
            <a:endParaRPr kumimoji="1" lang="zh-TW" altLang="en-US" b="0" dirty="0"/>
          </a:p>
        </p:txBody>
      </p:sp>
      <p:cxnSp>
        <p:nvCxnSpPr>
          <p:cNvPr id="8" name="直線接點 7">
            <a:extLst>
              <a:ext uri="{FF2B5EF4-FFF2-40B4-BE49-F238E27FC236}">
                <a16:creationId xmlns:a16="http://schemas.microsoft.com/office/drawing/2014/main" id="{C9161668-ED33-A74C-AAB5-718178C1D477}"/>
              </a:ext>
            </a:extLst>
          </p:cNvPr>
          <p:cNvCxnSpPr/>
          <p:nvPr/>
        </p:nvCxnSpPr>
        <p:spPr>
          <a:xfrm>
            <a:off x="5273040" y="3104197"/>
            <a:ext cx="1645920" cy="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pic>
        <p:nvPicPr>
          <p:cNvPr id="7" name="圖片 6">
            <a:extLst>
              <a:ext uri="{FF2B5EF4-FFF2-40B4-BE49-F238E27FC236}">
                <a16:creationId xmlns:a16="http://schemas.microsoft.com/office/drawing/2014/main" id="{6E09BECC-1849-9444-8020-7709473A09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0688" y="5371452"/>
            <a:ext cx="958482" cy="958482"/>
          </a:xfrm>
          <a:prstGeom prst="rect">
            <a:avLst/>
          </a:prstGeom>
        </p:spPr>
      </p:pic>
      <p:pic>
        <p:nvPicPr>
          <p:cNvPr id="9" name="圖片 8">
            <a:extLst>
              <a:ext uri="{FF2B5EF4-FFF2-40B4-BE49-F238E27FC236}">
                <a16:creationId xmlns:a16="http://schemas.microsoft.com/office/drawing/2014/main" id="{6AA95EF3-A841-7E4F-B3C2-1DF8AEB6F6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1824" y="5355226"/>
            <a:ext cx="1000208" cy="974707"/>
          </a:xfrm>
          <a:prstGeom prst="rect">
            <a:avLst/>
          </a:prstGeom>
        </p:spPr>
      </p:pic>
    </p:spTree>
    <p:extLst>
      <p:ext uri="{BB962C8B-B14F-4D97-AF65-F5344CB8AC3E}">
        <p14:creationId xmlns:p14="http://schemas.microsoft.com/office/powerpoint/2010/main" val="1811311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3F3DB6E5-C695-8A48-9EEF-168C29C8EAA9}"/>
              </a:ext>
            </a:extLst>
          </p:cNvPr>
          <p:cNvSpPr>
            <a:spLocks noGrp="1"/>
          </p:cNvSpPr>
          <p:nvPr>
            <p:ph type="title"/>
          </p:nvPr>
        </p:nvSpPr>
        <p:spPr/>
        <p:txBody>
          <a:bodyPr/>
          <a:lstStyle/>
          <a:p>
            <a:r>
              <a:rPr kumimoji="1" lang="en-US" altLang="zh-TW" dirty="0" smtClean="0">
                <a:solidFill>
                  <a:srgbClr val="707372"/>
                </a:solidFill>
              </a:rPr>
              <a:t>PCB</a:t>
            </a:r>
            <a:r>
              <a:rPr kumimoji="1" lang="zh-TW" altLang="en-US" dirty="0" smtClean="0">
                <a:solidFill>
                  <a:srgbClr val="707372"/>
                </a:solidFill>
              </a:rPr>
              <a:t>產業概況 </a:t>
            </a:r>
            <a:r>
              <a:rPr kumimoji="1" lang="en-US" altLang="zh-TW" dirty="0" smtClean="0">
                <a:solidFill>
                  <a:srgbClr val="707372"/>
                </a:solidFill>
              </a:rPr>
              <a:t>– 2022Q4</a:t>
            </a:r>
            <a:r>
              <a:rPr kumimoji="1" lang="zh-TW" altLang="en-US" dirty="0" smtClean="0">
                <a:solidFill>
                  <a:srgbClr val="707372"/>
                </a:solidFill>
              </a:rPr>
              <a:t>起硬板出口額均負成長</a:t>
            </a:r>
            <a:endParaRPr kumimoji="1" lang="zh-TW" altLang="en-US" dirty="0">
              <a:solidFill>
                <a:srgbClr val="707372"/>
              </a:solidFill>
            </a:endParaRPr>
          </a:p>
        </p:txBody>
      </p:sp>
      <p:cxnSp>
        <p:nvCxnSpPr>
          <p:cNvPr id="8" name="直線接點 7">
            <a:extLst>
              <a:ext uri="{FF2B5EF4-FFF2-40B4-BE49-F238E27FC236}">
                <a16:creationId xmlns:a16="http://schemas.microsoft.com/office/drawing/2014/main" id="{26BE70EE-741D-5140-94F9-30F462CDE3CE}"/>
              </a:ext>
            </a:extLst>
          </p:cNvPr>
          <p:cNvCxnSpPr/>
          <p:nvPr/>
        </p:nvCxnSpPr>
        <p:spPr>
          <a:xfrm>
            <a:off x="381000" y="1378267"/>
            <a:ext cx="1645920" cy="0"/>
          </a:xfrm>
          <a:prstGeom prst="line">
            <a:avLst/>
          </a:prstGeom>
          <a:ln w="57150">
            <a:solidFill>
              <a:srgbClr val="FFCC00"/>
            </a:solidFill>
          </a:ln>
        </p:spPr>
        <p:style>
          <a:lnRef idx="3">
            <a:schemeClr val="dk1"/>
          </a:lnRef>
          <a:fillRef idx="0">
            <a:schemeClr val="dk1"/>
          </a:fillRef>
          <a:effectRef idx="2">
            <a:schemeClr val="dk1"/>
          </a:effectRef>
          <a:fontRef idx="minor">
            <a:schemeClr val="tx1"/>
          </a:fontRef>
        </p:style>
      </p:cxnSp>
      <p:pic>
        <p:nvPicPr>
          <p:cNvPr id="1026" name="Picture 2" descr="https://www.tpca.org.tw/UploadImage/MessageItem/6383556533013608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862" y="1378267"/>
            <a:ext cx="8789642" cy="50327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9001760" y="6411001"/>
            <a:ext cx="2770951" cy="369332"/>
          </a:xfrm>
          <a:prstGeom prst="rect">
            <a:avLst/>
          </a:prstGeom>
          <a:noFill/>
        </p:spPr>
        <p:txBody>
          <a:bodyPr wrap="none" rtlCol="0">
            <a:spAutoFit/>
          </a:bodyPr>
          <a:lstStyle/>
          <a:p>
            <a:r>
              <a:rPr lang="zh-TW" altLang="en-US" dirty="0" smtClean="0"/>
              <a:t>資料來源</a:t>
            </a:r>
            <a:r>
              <a:rPr lang="en-US" altLang="zh-TW" dirty="0" smtClean="0"/>
              <a:t>: TPCA</a:t>
            </a:r>
            <a:r>
              <a:rPr lang="zh-TW" altLang="en-US" dirty="0" smtClean="0"/>
              <a:t>協會統計</a:t>
            </a:r>
            <a:endParaRPr lang="zh-TW" altLang="en-US" dirty="0"/>
          </a:p>
        </p:txBody>
      </p:sp>
    </p:spTree>
    <p:extLst>
      <p:ext uri="{BB962C8B-B14F-4D97-AF65-F5344CB8AC3E}">
        <p14:creationId xmlns:p14="http://schemas.microsoft.com/office/powerpoint/2010/main" val="6997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3F3DB6E5-C695-8A48-9EEF-168C29C8EAA9}"/>
              </a:ext>
            </a:extLst>
          </p:cNvPr>
          <p:cNvSpPr>
            <a:spLocks noGrp="1"/>
          </p:cNvSpPr>
          <p:nvPr>
            <p:ph type="title"/>
          </p:nvPr>
        </p:nvSpPr>
        <p:spPr/>
        <p:txBody>
          <a:bodyPr/>
          <a:lstStyle/>
          <a:p>
            <a:r>
              <a:rPr kumimoji="1" lang="en-US" altLang="zh-TW" dirty="0" smtClean="0">
                <a:solidFill>
                  <a:srgbClr val="707372"/>
                </a:solidFill>
              </a:rPr>
              <a:t>PCB</a:t>
            </a:r>
            <a:r>
              <a:rPr kumimoji="1" lang="zh-TW" altLang="en-US" dirty="0" smtClean="0">
                <a:solidFill>
                  <a:srgbClr val="707372"/>
                </a:solidFill>
              </a:rPr>
              <a:t>產業概況 </a:t>
            </a:r>
            <a:r>
              <a:rPr kumimoji="1" lang="en-US" altLang="zh-TW" dirty="0" smtClean="0">
                <a:solidFill>
                  <a:srgbClr val="707372"/>
                </a:solidFill>
              </a:rPr>
              <a:t>– 2022Q4</a:t>
            </a:r>
            <a:r>
              <a:rPr kumimoji="1" lang="zh-TW" altLang="en-US" dirty="0" smtClean="0">
                <a:solidFill>
                  <a:srgbClr val="707372"/>
                </a:solidFill>
              </a:rPr>
              <a:t>起板廠營收均負成長</a:t>
            </a:r>
            <a:endParaRPr kumimoji="1" lang="zh-TW" altLang="en-US" dirty="0">
              <a:solidFill>
                <a:srgbClr val="707372"/>
              </a:solidFill>
            </a:endParaRPr>
          </a:p>
        </p:txBody>
      </p:sp>
      <p:cxnSp>
        <p:nvCxnSpPr>
          <p:cNvPr id="8" name="直線接點 7">
            <a:extLst>
              <a:ext uri="{FF2B5EF4-FFF2-40B4-BE49-F238E27FC236}">
                <a16:creationId xmlns:a16="http://schemas.microsoft.com/office/drawing/2014/main" id="{26BE70EE-741D-5140-94F9-30F462CDE3CE}"/>
              </a:ext>
            </a:extLst>
          </p:cNvPr>
          <p:cNvCxnSpPr/>
          <p:nvPr/>
        </p:nvCxnSpPr>
        <p:spPr>
          <a:xfrm>
            <a:off x="381000" y="1378267"/>
            <a:ext cx="1645920" cy="0"/>
          </a:xfrm>
          <a:prstGeom prst="line">
            <a:avLst/>
          </a:prstGeom>
          <a:ln w="57150">
            <a:solidFill>
              <a:srgbClr val="FFCC00"/>
            </a:solidFill>
          </a:ln>
        </p:spPr>
        <p:style>
          <a:lnRef idx="3">
            <a:schemeClr val="dk1"/>
          </a:lnRef>
          <a:fillRef idx="0">
            <a:schemeClr val="dk1"/>
          </a:fillRef>
          <a:effectRef idx="2">
            <a:schemeClr val="dk1"/>
          </a:effectRef>
          <a:fontRef idx="minor">
            <a:schemeClr val="tx1"/>
          </a:fontRef>
        </p:style>
      </p:cxnSp>
      <p:pic>
        <p:nvPicPr>
          <p:cNvPr id="2050" name="Picture 2" descr="https://www.tpca.org.tw/UploadImage/MessageItem/6383564198237577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591" y="1495839"/>
            <a:ext cx="9783557" cy="5295581"/>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8798197" y="6411001"/>
            <a:ext cx="2770951" cy="369332"/>
          </a:xfrm>
          <a:prstGeom prst="rect">
            <a:avLst/>
          </a:prstGeom>
          <a:noFill/>
        </p:spPr>
        <p:txBody>
          <a:bodyPr wrap="none" rtlCol="0">
            <a:spAutoFit/>
          </a:bodyPr>
          <a:lstStyle/>
          <a:p>
            <a:r>
              <a:rPr lang="zh-TW" altLang="en-US" dirty="0" smtClean="0"/>
              <a:t>資料來源</a:t>
            </a:r>
            <a:r>
              <a:rPr lang="en-US" altLang="zh-TW" dirty="0" smtClean="0"/>
              <a:t>: TPCA</a:t>
            </a:r>
            <a:r>
              <a:rPr lang="zh-TW" altLang="en-US" dirty="0" smtClean="0"/>
              <a:t>協會統計</a:t>
            </a:r>
            <a:endParaRPr lang="zh-TW" altLang="en-US" dirty="0"/>
          </a:p>
        </p:txBody>
      </p:sp>
    </p:spTree>
    <p:extLst>
      <p:ext uri="{BB962C8B-B14F-4D97-AF65-F5344CB8AC3E}">
        <p14:creationId xmlns:p14="http://schemas.microsoft.com/office/powerpoint/2010/main" val="822182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3F3DB6E5-C695-8A48-9EEF-168C29C8EAA9}"/>
              </a:ext>
            </a:extLst>
          </p:cNvPr>
          <p:cNvSpPr>
            <a:spLocks noGrp="1"/>
          </p:cNvSpPr>
          <p:nvPr>
            <p:ph type="title"/>
          </p:nvPr>
        </p:nvSpPr>
        <p:spPr/>
        <p:txBody>
          <a:bodyPr/>
          <a:lstStyle/>
          <a:p>
            <a:r>
              <a:rPr kumimoji="1" lang="zh-TW" altLang="en-US" dirty="0">
                <a:solidFill>
                  <a:srgbClr val="707372"/>
                </a:solidFill>
              </a:rPr>
              <a:t>營收趨勢</a:t>
            </a:r>
          </a:p>
        </p:txBody>
      </p:sp>
      <p:cxnSp>
        <p:nvCxnSpPr>
          <p:cNvPr id="8" name="直線接點 7">
            <a:extLst>
              <a:ext uri="{FF2B5EF4-FFF2-40B4-BE49-F238E27FC236}">
                <a16:creationId xmlns:a16="http://schemas.microsoft.com/office/drawing/2014/main" id="{26BE70EE-741D-5140-94F9-30F462CDE3CE}"/>
              </a:ext>
            </a:extLst>
          </p:cNvPr>
          <p:cNvCxnSpPr/>
          <p:nvPr/>
        </p:nvCxnSpPr>
        <p:spPr>
          <a:xfrm>
            <a:off x="381000" y="1378267"/>
            <a:ext cx="1645920" cy="0"/>
          </a:xfrm>
          <a:prstGeom prst="line">
            <a:avLst/>
          </a:prstGeom>
          <a:ln w="57150">
            <a:solidFill>
              <a:srgbClr val="FFCC00"/>
            </a:solidFill>
          </a:ln>
        </p:spPr>
        <p:style>
          <a:lnRef idx="3">
            <a:schemeClr val="dk1"/>
          </a:lnRef>
          <a:fillRef idx="0">
            <a:schemeClr val="dk1"/>
          </a:fillRef>
          <a:effectRef idx="2">
            <a:schemeClr val="dk1"/>
          </a:effectRef>
          <a:fontRef idx="minor">
            <a:schemeClr val="tx1"/>
          </a:fontRef>
        </p:style>
      </p:cxnSp>
      <p:graphicFrame>
        <p:nvGraphicFramePr>
          <p:cNvPr id="9" name="圖表 8">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4008162954"/>
              </p:ext>
            </p:extLst>
          </p:nvPr>
        </p:nvGraphicFramePr>
        <p:xfrm>
          <a:off x="497840" y="1585609"/>
          <a:ext cx="11135360" cy="4907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6497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3F3DB6E5-C695-8A48-9EEF-168C29C8EAA9}"/>
              </a:ext>
            </a:extLst>
          </p:cNvPr>
          <p:cNvSpPr>
            <a:spLocks noGrp="1"/>
          </p:cNvSpPr>
          <p:nvPr>
            <p:ph type="title"/>
          </p:nvPr>
        </p:nvSpPr>
        <p:spPr/>
        <p:txBody>
          <a:bodyPr/>
          <a:lstStyle/>
          <a:p>
            <a:r>
              <a:rPr kumimoji="1" lang="zh-TW" altLang="en-US" dirty="0">
                <a:solidFill>
                  <a:srgbClr val="707372"/>
                </a:solidFill>
              </a:rPr>
              <a:t>營收比重</a:t>
            </a:r>
            <a:r>
              <a:rPr kumimoji="1" lang="zh-TW" altLang="en-US" dirty="0" smtClean="0">
                <a:solidFill>
                  <a:srgbClr val="707372"/>
                </a:solidFill>
              </a:rPr>
              <a:t>依</a:t>
            </a:r>
            <a:r>
              <a:rPr kumimoji="1" lang="zh-TW" altLang="en-US" dirty="0">
                <a:solidFill>
                  <a:srgbClr val="707372"/>
                </a:solidFill>
              </a:rPr>
              <a:t>部門</a:t>
            </a:r>
            <a:r>
              <a:rPr kumimoji="1" lang="zh-TW" altLang="en-US" dirty="0" smtClean="0">
                <a:solidFill>
                  <a:srgbClr val="707372"/>
                </a:solidFill>
              </a:rPr>
              <a:t>別分類</a:t>
            </a:r>
            <a:r>
              <a:rPr kumimoji="1" lang="en-US" altLang="zh-TW" dirty="0" smtClean="0">
                <a:solidFill>
                  <a:srgbClr val="707372"/>
                </a:solidFill>
              </a:rPr>
              <a:t/>
            </a:r>
            <a:br>
              <a:rPr kumimoji="1" lang="en-US" altLang="zh-TW" dirty="0" smtClean="0">
                <a:solidFill>
                  <a:srgbClr val="707372"/>
                </a:solidFill>
              </a:rPr>
            </a:br>
            <a:endParaRPr kumimoji="1" lang="zh-TW" altLang="en-US" dirty="0">
              <a:solidFill>
                <a:srgbClr val="707372"/>
              </a:solidFill>
            </a:endParaRPr>
          </a:p>
        </p:txBody>
      </p:sp>
      <p:cxnSp>
        <p:nvCxnSpPr>
          <p:cNvPr id="8" name="直線接點 7">
            <a:extLst>
              <a:ext uri="{FF2B5EF4-FFF2-40B4-BE49-F238E27FC236}">
                <a16:creationId xmlns:a16="http://schemas.microsoft.com/office/drawing/2014/main" id="{26BE70EE-741D-5140-94F9-30F462CDE3CE}"/>
              </a:ext>
            </a:extLst>
          </p:cNvPr>
          <p:cNvCxnSpPr/>
          <p:nvPr/>
        </p:nvCxnSpPr>
        <p:spPr>
          <a:xfrm>
            <a:off x="381000" y="1378267"/>
            <a:ext cx="1645920" cy="0"/>
          </a:xfrm>
          <a:prstGeom prst="line">
            <a:avLst/>
          </a:prstGeom>
          <a:ln w="57150">
            <a:solidFill>
              <a:srgbClr val="FFCC00"/>
            </a:solidFill>
          </a:ln>
        </p:spPr>
        <p:style>
          <a:lnRef idx="3">
            <a:schemeClr val="dk1"/>
          </a:lnRef>
          <a:fillRef idx="0">
            <a:schemeClr val="dk1"/>
          </a:fillRef>
          <a:effectRef idx="2">
            <a:schemeClr val="dk1"/>
          </a:effectRef>
          <a:fontRef idx="minor">
            <a:schemeClr val="tx1"/>
          </a:fontRef>
        </p:style>
      </p:cxnSp>
      <p:graphicFrame>
        <p:nvGraphicFramePr>
          <p:cNvPr id="9" name="圖表 8"/>
          <p:cNvGraphicFramePr>
            <a:graphicFrameLocks/>
          </p:cNvGraphicFramePr>
          <p:nvPr>
            <p:extLst>
              <p:ext uri="{D42A27DB-BD31-4B8C-83A1-F6EECF244321}">
                <p14:modId xmlns:p14="http://schemas.microsoft.com/office/powerpoint/2010/main" val="2449156953"/>
              </p:ext>
            </p:extLst>
          </p:nvPr>
        </p:nvGraphicFramePr>
        <p:xfrm>
          <a:off x="1727199" y="1810327"/>
          <a:ext cx="8100291" cy="44611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4624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3F3DB6E5-C695-8A48-9EEF-168C29C8EAA9}"/>
              </a:ext>
            </a:extLst>
          </p:cNvPr>
          <p:cNvSpPr>
            <a:spLocks noGrp="1"/>
          </p:cNvSpPr>
          <p:nvPr>
            <p:ph type="title"/>
          </p:nvPr>
        </p:nvSpPr>
        <p:spPr/>
        <p:txBody>
          <a:bodyPr/>
          <a:lstStyle/>
          <a:p>
            <a:r>
              <a:rPr kumimoji="1" lang="zh-TW" altLang="en-US" dirty="0">
                <a:solidFill>
                  <a:srgbClr val="707372"/>
                </a:solidFill>
              </a:rPr>
              <a:t>獲利趨勢</a:t>
            </a:r>
          </a:p>
        </p:txBody>
      </p:sp>
      <p:cxnSp>
        <p:nvCxnSpPr>
          <p:cNvPr id="8" name="直線接點 7">
            <a:extLst>
              <a:ext uri="{FF2B5EF4-FFF2-40B4-BE49-F238E27FC236}">
                <a16:creationId xmlns:a16="http://schemas.microsoft.com/office/drawing/2014/main" id="{26BE70EE-741D-5140-94F9-30F462CDE3CE}"/>
              </a:ext>
            </a:extLst>
          </p:cNvPr>
          <p:cNvCxnSpPr/>
          <p:nvPr/>
        </p:nvCxnSpPr>
        <p:spPr>
          <a:xfrm>
            <a:off x="381000" y="1378267"/>
            <a:ext cx="1645920" cy="0"/>
          </a:xfrm>
          <a:prstGeom prst="line">
            <a:avLst/>
          </a:prstGeom>
          <a:ln w="57150">
            <a:solidFill>
              <a:srgbClr val="FFCC00"/>
            </a:solidFill>
          </a:ln>
        </p:spPr>
        <p:style>
          <a:lnRef idx="3">
            <a:schemeClr val="dk1"/>
          </a:lnRef>
          <a:fillRef idx="0">
            <a:schemeClr val="dk1"/>
          </a:fillRef>
          <a:effectRef idx="2">
            <a:schemeClr val="dk1"/>
          </a:effectRef>
          <a:fontRef idx="minor">
            <a:schemeClr val="tx1"/>
          </a:fontRef>
        </p:style>
      </p:cxnSp>
      <p:graphicFrame>
        <p:nvGraphicFramePr>
          <p:cNvPr id="7" name="圖表 6">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849538847"/>
              </p:ext>
            </p:extLst>
          </p:nvPr>
        </p:nvGraphicFramePr>
        <p:xfrm>
          <a:off x="381000" y="1452880"/>
          <a:ext cx="10972800" cy="5161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3172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3F3DB6E5-C695-8A48-9EEF-168C29C8EAA9}"/>
              </a:ext>
            </a:extLst>
          </p:cNvPr>
          <p:cNvSpPr>
            <a:spLocks noGrp="1"/>
          </p:cNvSpPr>
          <p:nvPr>
            <p:ph type="title"/>
          </p:nvPr>
        </p:nvSpPr>
        <p:spPr/>
        <p:txBody>
          <a:bodyPr/>
          <a:lstStyle/>
          <a:p>
            <a:r>
              <a:rPr kumimoji="1" lang="zh-TW" altLang="en-US" dirty="0">
                <a:solidFill>
                  <a:srgbClr val="707372"/>
                </a:solidFill>
              </a:rPr>
              <a:t>毛利率及淨利率趨勢</a:t>
            </a:r>
          </a:p>
        </p:txBody>
      </p:sp>
      <p:cxnSp>
        <p:nvCxnSpPr>
          <p:cNvPr id="8" name="直線接點 7">
            <a:extLst>
              <a:ext uri="{FF2B5EF4-FFF2-40B4-BE49-F238E27FC236}">
                <a16:creationId xmlns:a16="http://schemas.microsoft.com/office/drawing/2014/main" id="{26BE70EE-741D-5140-94F9-30F462CDE3CE}"/>
              </a:ext>
            </a:extLst>
          </p:cNvPr>
          <p:cNvCxnSpPr/>
          <p:nvPr/>
        </p:nvCxnSpPr>
        <p:spPr>
          <a:xfrm>
            <a:off x="381000" y="1378267"/>
            <a:ext cx="1645920" cy="0"/>
          </a:xfrm>
          <a:prstGeom prst="line">
            <a:avLst/>
          </a:prstGeom>
          <a:ln w="57150">
            <a:solidFill>
              <a:srgbClr val="FFCC00"/>
            </a:solidFill>
          </a:ln>
        </p:spPr>
        <p:style>
          <a:lnRef idx="3">
            <a:schemeClr val="dk1"/>
          </a:lnRef>
          <a:fillRef idx="0">
            <a:schemeClr val="dk1"/>
          </a:fillRef>
          <a:effectRef idx="2">
            <a:schemeClr val="dk1"/>
          </a:effectRef>
          <a:fontRef idx="minor">
            <a:schemeClr val="tx1"/>
          </a:fontRef>
        </p:style>
      </p:cxnSp>
      <p:graphicFrame>
        <p:nvGraphicFramePr>
          <p:cNvPr id="2" name="圖表 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640025053"/>
              </p:ext>
            </p:extLst>
          </p:nvPr>
        </p:nvGraphicFramePr>
        <p:xfrm>
          <a:off x="914400" y="1269999"/>
          <a:ext cx="10116766" cy="55067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4457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3F3DB6E5-C695-8A48-9EEF-168C29C8EAA9}"/>
              </a:ext>
            </a:extLst>
          </p:cNvPr>
          <p:cNvSpPr>
            <a:spLocks noGrp="1"/>
          </p:cNvSpPr>
          <p:nvPr>
            <p:ph type="title"/>
          </p:nvPr>
        </p:nvSpPr>
        <p:spPr/>
        <p:txBody>
          <a:bodyPr/>
          <a:lstStyle/>
          <a:p>
            <a:r>
              <a:rPr kumimoji="1" lang="zh-TW" altLang="en-US" dirty="0">
                <a:solidFill>
                  <a:srgbClr val="707372"/>
                </a:solidFill>
              </a:rPr>
              <a:t>財務體質健全</a:t>
            </a:r>
          </a:p>
        </p:txBody>
      </p:sp>
      <p:cxnSp>
        <p:nvCxnSpPr>
          <p:cNvPr id="8" name="直線接點 7">
            <a:extLst>
              <a:ext uri="{FF2B5EF4-FFF2-40B4-BE49-F238E27FC236}">
                <a16:creationId xmlns:a16="http://schemas.microsoft.com/office/drawing/2014/main" id="{26BE70EE-741D-5140-94F9-30F462CDE3CE}"/>
              </a:ext>
            </a:extLst>
          </p:cNvPr>
          <p:cNvCxnSpPr/>
          <p:nvPr/>
        </p:nvCxnSpPr>
        <p:spPr>
          <a:xfrm>
            <a:off x="381000" y="1378267"/>
            <a:ext cx="1645920" cy="0"/>
          </a:xfrm>
          <a:prstGeom prst="line">
            <a:avLst/>
          </a:prstGeom>
          <a:ln w="57150">
            <a:solidFill>
              <a:srgbClr val="FFCC00"/>
            </a:solidFill>
          </a:ln>
        </p:spPr>
        <p:style>
          <a:lnRef idx="3">
            <a:schemeClr val="dk1"/>
          </a:lnRef>
          <a:fillRef idx="0">
            <a:schemeClr val="dk1"/>
          </a:fillRef>
          <a:effectRef idx="2">
            <a:schemeClr val="dk1"/>
          </a:effectRef>
          <a:fontRef idx="minor">
            <a:schemeClr val="tx1"/>
          </a:fontRef>
        </p:style>
      </p:cxnSp>
      <p:graphicFrame>
        <p:nvGraphicFramePr>
          <p:cNvPr id="2" name="圖表 1">
            <a:extLst>
              <a:ext uri="{FF2B5EF4-FFF2-40B4-BE49-F238E27FC236}">
                <a16:creationId xmlns:a16="http://schemas.microsoft.com/office/drawing/2014/main" id="{00000000-0008-0000-0300-000005000000}"/>
              </a:ext>
            </a:extLst>
          </p:cNvPr>
          <p:cNvGraphicFramePr>
            <a:graphicFrameLocks/>
          </p:cNvGraphicFramePr>
          <p:nvPr>
            <p:extLst>
              <p:ext uri="{D42A27DB-BD31-4B8C-83A1-F6EECF244321}">
                <p14:modId xmlns:p14="http://schemas.microsoft.com/office/powerpoint/2010/main" val="1966286652"/>
              </p:ext>
            </p:extLst>
          </p:nvPr>
        </p:nvGraphicFramePr>
        <p:xfrm>
          <a:off x="953311" y="1748789"/>
          <a:ext cx="10400489" cy="47440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005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30A56EE2-CAD0-3B4D-B03E-850564810E48}"/>
              </a:ext>
            </a:extLst>
          </p:cNvPr>
          <p:cNvSpPr>
            <a:spLocks noGrp="1"/>
          </p:cNvSpPr>
          <p:nvPr>
            <p:ph type="title"/>
          </p:nvPr>
        </p:nvSpPr>
        <p:spPr>
          <a:xfrm>
            <a:off x="838200" y="1778634"/>
            <a:ext cx="10515600" cy="1325563"/>
          </a:xfrm>
        </p:spPr>
        <p:txBody>
          <a:bodyPr>
            <a:normAutofit/>
          </a:bodyPr>
          <a:lstStyle/>
          <a:p>
            <a:pPr algn="ctr"/>
            <a:r>
              <a:rPr lang="en-US" altLang="zh-TW" b="0" dirty="0"/>
              <a:t>Disclaimer </a:t>
            </a:r>
            <a:r>
              <a:rPr lang="zh-TW" altLang="en-US" b="0" dirty="0"/>
              <a:t>免責聲明</a:t>
            </a:r>
            <a:endParaRPr kumimoji="1" lang="zh-TW" altLang="en-US" sz="4400" dirty="0"/>
          </a:p>
        </p:txBody>
      </p:sp>
      <p:sp>
        <p:nvSpPr>
          <p:cNvPr id="5" name="內容版面配置區 4">
            <a:extLst>
              <a:ext uri="{FF2B5EF4-FFF2-40B4-BE49-F238E27FC236}">
                <a16:creationId xmlns:a16="http://schemas.microsoft.com/office/drawing/2014/main" id="{5E6C308A-D6F6-554F-80E7-358551DBBB86}"/>
              </a:ext>
            </a:extLst>
          </p:cNvPr>
          <p:cNvSpPr>
            <a:spLocks noGrp="1"/>
          </p:cNvSpPr>
          <p:nvPr>
            <p:ph idx="1"/>
          </p:nvPr>
        </p:nvSpPr>
        <p:spPr>
          <a:xfrm>
            <a:off x="838200" y="3279905"/>
            <a:ext cx="10515600" cy="3225737"/>
          </a:xfrm>
        </p:spPr>
        <p:txBody>
          <a:bodyPr>
            <a:normAutofit fontScale="77500" lnSpcReduction="20000"/>
          </a:bodyPr>
          <a:lstStyle/>
          <a:p>
            <a:pPr>
              <a:lnSpc>
                <a:spcPts val="2600"/>
              </a:lnSpc>
            </a:pPr>
            <a:endParaRPr lang="zh-TW" altLang="en-US" b="0" dirty="0"/>
          </a:p>
          <a:p>
            <a:pPr>
              <a:lnSpc>
                <a:spcPts val="2600"/>
              </a:lnSpc>
            </a:pPr>
            <a:r>
              <a:rPr lang="zh-TW" altLang="en-US" b="0" dirty="0"/>
              <a:t>除歷史事件之陳述外，本文件均為前瞻性敘述。該前瞻性敘述包括已知及未知風險、不確定性及其他可能</a:t>
            </a:r>
            <a:r>
              <a:rPr lang="zh-TW" altLang="en-US" b="0" dirty="0" smtClean="0"/>
              <a:t>導致晟鈦股份有限公司</a:t>
            </a:r>
            <a:r>
              <a:rPr lang="zh-TW" altLang="en-US" b="0" dirty="0"/>
              <a:t>之實際表現、財務狀況或營運結果與該前瞻性敘述所包含者產生重大差別之因素。</a:t>
            </a:r>
          </a:p>
          <a:p>
            <a:pPr>
              <a:lnSpc>
                <a:spcPts val="2600"/>
              </a:lnSpc>
            </a:pPr>
            <a:r>
              <a:rPr lang="zh-TW" altLang="en-US" b="0" dirty="0" smtClean="0"/>
              <a:t>本</a:t>
            </a:r>
            <a:r>
              <a:rPr lang="zh-TW" altLang="en-US" b="0" dirty="0"/>
              <a:t>免責聲明中之財務預測及前瞻性敘述為</a:t>
            </a:r>
            <a:r>
              <a:rPr lang="zh-TW" altLang="en-US" b="0" dirty="0" smtClean="0"/>
              <a:t>目前</a:t>
            </a:r>
            <a:r>
              <a:rPr lang="zh-TW" altLang="en-US" b="0" dirty="0"/>
              <a:t>晟鈦</a:t>
            </a:r>
            <a:r>
              <a:rPr lang="zh-TW" altLang="en-US" b="0" dirty="0" smtClean="0"/>
              <a:t>股份有限公司</a:t>
            </a:r>
            <a:r>
              <a:rPr lang="zh-TW" altLang="en-US" b="0" dirty="0"/>
              <a:t>截至本文件之日之信念所編製</a:t>
            </a:r>
            <a:r>
              <a:rPr lang="zh-TW" altLang="en-US" b="0" dirty="0" smtClean="0"/>
              <a:t>。</a:t>
            </a:r>
            <a:r>
              <a:rPr lang="zh-TW" altLang="en-US" b="0" dirty="0"/>
              <a:t>晟鈦</a:t>
            </a:r>
            <a:r>
              <a:rPr lang="zh-TW" altLang="en-US" b="0" dirty="0" smtClean="0"/>
              <a:t>股份有限公司</a:t>
            </a:r>
            <a:r>
              <a:rPr lang="zh-TW" altLang="en-US" b="0" dirty="0"/>
              <a:t>不負責更新這些預測及前瞻性敘述以反映此日期後所發生之事件或情況。</a:t>
            </a:r>
          </a:p>
          <a:p>
            <a:pPr>
              <a:lnSpc>
                <a:spcPts val="2600"/>
              </a:lnSpc>
            </a:pPr>
            <a:r>
              <a:rPr lang="zh-TW" altLang="en-US" b="0" dirty="0" smtClean="0"/>
              <a:t>歷史</a:t>
            </a:r>
            <a:r>
              <a:rPr lang="zh-TW" altLang="en-US" b="0" dirty="0"/>
              <a:t>事件的陳述可能包括未經會計師審閱之資訊，其可能有某些不足或缺陷而無法忠實呈現</a:t>
            </a:r>
            <a:r>
              <a:rPr lang="zh-TW" altLang="en-US" b="0" dirty="0" smtClean="0"/>
              <a:t>目前</a:t>
            </a:r>
            <a:r>
              <a:rPr lang="zh-TW" altLang="en-US" b="0" dirty="0"/>
              <a:t>晟鈦</a:t>
            </a:r>
            <a:r>
              <a:rPr lang="zh-TW" altLang="en-US" b="0" dirty="0" smtClean="0"/>
              <a:t>股份有限公司</a:t>
            </a:r>
            <a:r>
              <a:rPr lang="zh-TW" altLang="en-US" b="0" dirty="0"/>
              <a:t>之財務狀況或營運結果。</a:t>
            </a:r>
          </a:p>
        </p:txBody>
      </p:sp>
      <p:cxnSp>
        <p:nvCxnSpPr>
          <p:cNvPr id="8" name="直線接點 7">
            <a:extLst>
              <a:ext uri="{FF2B5EF4-FFF2-40B4-BE49-F238E27FC236}">
                <a16:creationId xmlns:a16="http://schemas.microsoft.com/office/drawing/2014/main" id="{C9161668-ED33-A74C-AAB5-718178C1D477}"/>
              </a:ext>
            </a:extLst>
          </p:cNvPr>
          <p:cNvCxnSpPr/>
          <p:nvPr/>
        </p:nvCxnSpPr>
        <p:spPr>
          <a:xfrm>
            <a:off x="5273040" y="3104197"/>
            <a:ext cx="1645920" cy="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66390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3F3DB6E5-C695-8A48-9EEF-168C29C8EAA9}"/>
              </a:ext>
            </a:extLst>
          </p:cNvPr>
          <p:cNvSpPr>
            <a:spLocks noGrp="1"/>
          </p:cNvSpPr>
          <p:nvPr>
            <p:ph type="title"/>
          </p:nvPr>
        </p:nvSpPr>
        <p:spPr/>
        <p:txBody>
          <a:bodyPr/>
          <a:lstStyle/>
          <a:p>
            <a:r>
              <a:rPr kumimoji="1" lang="zh-TW" altLang="en-US" dirty="0" smtClean="0">
                <a:solidFill>
                  <a:srgbClr val="707372"/>
                </a:solidFill>
              </a:rPr>
              <a:t>來自營業活動現金流量轉正</a:t>
            </a:r>
            <a:endParaRPr kumimoji="1" lang="zh-TW" altLang="en-US" dirty="0">
              <a:solidFill>
                <a:srgbClr val="707372"/>
              </a:solidFill>
            </a:endParaRPr>
          </a:p>
        </p:txBody>
      </p:sp>
      <p:cxnSp>
        <p:nvCxnSpPr>
          <p:cNvPr id="8" name="直線接點 7">
            <a:extLst>
              <a:ext uri="{FF2B5EF4-FFF2-40B4-BE49-F238E27FC236}">
                <a16:creationId xmlns:a16="http://schemas.microsoft.com/office/drawing/2014/main" id="{26BE70EE-741D-5140-94F9-30F462CDE3CE}"/>
              </a:ext>
            </a:extLst>
          </p:cNvPr>
          <p:cNvCxnSpPr/>
          <p:nvPr/>
        </p:nvCxnSpPr>
        <p:spPr>
          <a:xfrm>
            <a:off x="381000" y="1378267"/>
            <a:ext cx="1645920" cy="0"/>
          </a:xfrm>
          <a:prstGeom prst="line">
            <a:avLst/>
          </a:prstGeom>
          <a:ln w="57150">
            <a:solidFill>
              <a:srgbClr val="FFCC00"/>
            </a:solidFill>
          </a:ln>
        </p:spPr>
        <p:style>
          <a:lnRef idx="3">
            <a:schemeClr val="dk1"/>
          </a:lnRef>
          <a:fillRef idx="0">
            <a:schemeClr val="dk1"/>
          </a:fillRef>
          <a:effectRef idx="2">
            <a:schemeClr val="dk1"/>
          </a:effectRef>
          <a:fontRef idx="minor">
            <a:schemeClr val="tx1"/>
          </a:fontRef>
        </p:style>
      </p:cxnSp>
      <p:graphicFrame>
        <p:nvGraphicFramePr>
          <p:cNvPr id="5" name="圖表 4"/>
          <p:cNvGraphicFramePr/>
          <p:nvPr>
            <p:extLst>
              <p:ext uri="{D42A27DB-BD31-4B8C-83A1-F6EECF244321}">
                <p14:modId xmlns:p14="http://schemas.microsoft.com/office/powerpoint/2010/main" val="1473750998"/>
              </p:ext>
            </p:extLst>
          </p:nvPr>
        </p:nvGraphicFramePr>
        <p:xfrm>
          <a:off x="2336800" y="1415414"/>
          <a:ext cx="8128000" cy="50512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6729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30A56EE2-CAD0-3B4D-B03E-850564810E48}"/>
              </a:ext>
            </a:extLst>
          </p:cNvPr>
          <p:cNvSpPr>
            <a:spLocks noGrp="1"/>
          </p:cNvSpPr>
          <p:nvPr>
            <p:ph type="title"/>
          </p:nvPr>
        </p:nvSpPr>
        <p:spPr>
          <a:xfrm>
            <a:off x="838200" y="1778634"/>
            <a:ext cx="10515600" cy="1325563"/>
          </a:xfrm>
        </p:spPr>
        <p:txBody>
          <a:bodyPr>
            <a:normAutofit/>
          </a:bodyPr>
          <a:lstStyle/>
          <a:p>
            <a:pPr algn="ctr"/>
            <a:r>
              <a:rPr kumimoji="1" lang="en-US" altLang="zh-TW" sz="4400" dirty="0" smtClean="0"/>
              <a:t>2023</a:t>
            </a:r>
            <a:r>
              <a:rPr kumimoji="1" lang="zh-TW" altLang="en-US" sz="4400" dirty="0" smtClean="0"/>
              <a:t>年營運說明</a:t>
            </a:r>
            <a:endParaRPr kumimoji="1" lang="zh-TW" altLang="en-US" sz="4400" dirty="0"/>
          </a:p>
        </p:txBody>
      </p:sp>
      <p:sp>
        <p:nvSpPr>
          <p:cNvPr id="5" name="內容版面配置區 4">
            <a:extLst>
              <a:ext uri="{FF2B5EF4-FFF2-40B4-BE49-F238E27FC236}">
                <a16:creationId xmlns:a16="http://schemas.microsoft.com/office/drawing/2014/main" id="{5E6C308A-D6F6-554F-80E7-358551DBBB86}"/>
              </a:ext>
            </a:extLst>
          </p:cNvPr>
          <p:cNvSpPr>
            <a:spLocks noGrp="1"/>
          </p:cNvSpPr>
          <p:nvPr>
            <p:ph idx="1"/>
          </p:nvPr>
        </p:nvSpPr>
        <p:spPr>
          <a:xfrm>
            <a:off x="838200" y="3477613"/>
            <a:ext cx="10515600" cy="3225737"/>
          </a:xfrm>
        </p:spPr>
        <p:txBody>
          <a:bodyPr>
            <a:normAutofit/>
          </a:bodyPr>
          <a:lstStyle/>
          <a:p>
            <a:pPr algn="ctr">
              <a:lnSpc>
                <a:spcPct val="100000"/>
              </a:lnSpc>
            </a:pPr>
            <a:r>
              <a:rPr kumimoji="1" lang="zh-CN" altLang="en-US" b="0" dirty="0" smtClean="0"/>
              <a:t>晟鈦</a:t>
            </a:r>
            <a:r>
              <a:rPr kumimoji="1" lang="zh-TW" altLang="en-US" b="0" dirty="0" smtClean="0"/>
              <a:t>簡介</a:t>
            </a:r>
            <a:endParaRPr kumimoji="1" lang="en-US" altLang="zh-CN" b="0" dirty="0"/>
          </a:p>
          <a:p>
            <a:pPr algn="ctr">
              <a:lnSpc>
                <a:spcPct val="100000"/>
              </a:lnSpc>
            </a:pPr>
            <a:r>
              <a:rPr kumimoji="1" lang="zh-TW" altLang="en-US" b="0" dirty="0"/>
              <a:t>投資人注意焦點</a:t>
            </a:r>
            <a:endParaRPr kumimoji="1" lang="en-US" altLang="zh-CN" b="0" dirty="0"/>
          </a:p>
          <a:p>
            <a:pPr algn="ctr">
              <a:lnSpc>
                <a:spcPct val="100000"/>
              </a:lnSpc>
            </a:pPr>
            <a:r>
              <a:rPr kumimoji="1" lang="en-US" altLang="zh-CN" u="sng" dirty="0" smtClean="0">
                <a:solidFill>
                  <a:srgbClr val="C00000"/>
                </a:solidFill>
              </a:rPr>
              <a:t>2023</a:t>
            </a:r>
            <a:r>
              <a:rPr kumimoji="1" lang="zh-TW" altLang="en-US" u="sng" dirty="0" smtClean="0">
                <a:solidFill>
                  <a:srgbClr val="C00000"/>
                </a:solidFill>
              </a:rPr>
              <a:t>年營運說明</a:t>
            </a:r>
            <a:endParaRPr kumimoji="1" lang="en-US" altLang="zh-CN" u="sng" dirty="0">
              <a:solidFill>
                <a:srgbClr val="C00000"/>
              </a:solidFill>
            </a:endParaRPr>
          </a:p>
          <a:p>
            <a:pPr algn="ctr">
              <a:lnSpc>
                <a:spcPct val="100000"/>
              </a:lnSpc>
            </a:pPr>
            <a:r>
              <a:rPr kumimoji="1" lang="en-US" altLang="zh-CN" b="0" dirty="0" smtClean="0"/>
              <a:t>Q&amp;A</a:t>
            </a:r>
            <a:endParaRPr kumimoji="1" lang="zh-TW" altLang="en-US" b="0" dirty="0"/>
          </a:p>
        </p:txBody>
      </p:sp>
      <p:cxnSp>
        <p:nvCxnSpPr>
          <p:cNvPr id="8" name="直線接點 7">
            <a:extLst>
              <a:ext uri="{FF2B5EF4-FFF2-40B4-BE49-F238E27FC236}">
                <a16:creationId xmlns:a16="http://schemas.microsoft.com/office/drawing/2014/main" id="{C9161668-ED33-A74C-AAB5-718178C1D477}"/>
              </a:ext>
            </a:extLst>
          </p:cNvPr>
          <p:cNvCxnSpPr/>
          <p:nvPr/>
        </p:nvCxnSpPr>
        <p:spPr>
          <a:xfrm>
            <a:off x="5273040" y="3104197"/>
            <a:ext cx="1645920" cy="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pic>
        <p:nvPicPr>
          <p:cNvPr id="7" name="圖片 6">
            <a:extLst>
              <a:ext uri="{FF2B5EF4-FFF2-40B4-BE49-F238E27FC236}">
                <a16:creationId xmlns:a16="http://schemas.microsoft.com/office/drawing/2014/main" id="{6E09BECC-1849-9444-8020-7709473A09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0688" y="5371452"/>
            <a:ext cx="958482" cy="958482"/>
          </a:xfrm>
          <a:prstGeom prst="rect">
            <a:avLst/>
          </a:prstGeom>
        </p:spPr>
      </p:pic>
      <p:pic>
        <p:nvPicPr>
          <p:cNvPr id="9" name="圖片 8">
            <a:extLst>
              <a:ext uri="{FF2B5EF4-FFF2-40B4-BE49-F238E27FC236}">
                <a16:creationId xmlns:a16="http://schemas.microsoft.com/office/drawing/2014/main" id="{6AA95EF3-A841-7E4F-B3C2-1DF8AEB6F6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1824" y="5355226"/>
            <a:ext cx="1000208" cy="974707"/>
          </a:xfrm>
          <a:prstGeom prst="rect">
            <a:avLst/>
          </a:prstGeom>
        </p:spPr>
      </p:pic>
    </p:spTree>
    <p:extLst>
      <p:ext uri="{BB962C8B-B14F-4D97-AF65-F5344CB8AC3E}">
        <p14:creationId xmlns:p14="http://schemas.microsoft.com/office/powerpoint/2010/main" val="5588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3F3DB6E5-C695-8A48-9EEF-168C29C8EAA9}"/>
              </a:ext>
            </a:extLst>
          </p:cNvPr>
          <p:cNvSpPr>
            <a:spLocks noGrp="1"/>
          </p:cNvSpPr>
          <p:nvPr>
            <p:ph type="title"/>
          </p:nvPr>
        </p:nvSpPr>
        <p:spPr/>
        <p:txBody>
          <a:bodyPr/>
          <a:lstStyle/>
          <a:p>
            <a:r>
              <a:rPr kumimoji="1" lang="en-US" altLang="zh-TW" dirty="0" smtClean="0">
                <a:solidFill>
                  <a:srgbClr val="707372"/>
                </a:solidFill>
              </a:rPr>
              <a:t>2023</a:t>
            </a:r>
            <a:r>
              <a:rPr kumimoji="1" lang="zh-TW" altLang="en-US" dirty="0" smtClean="0">
                <a:solidFill>
                  <a:srgbClr val="707372"/>
                </a:solidFill>
              </a:rPr>
              <a:t>年營運說明</a:t>
            </a:r>
            <a:endParaRPr kumimoji="1" lang="zh-TW" altLang="en-US" dirty="0">
              <a:solidFill>
                <a:srgbClr val="707372"/>
              </a:solidFill>
            </a:endParaRPr>
          </a:p>
        </p:txBody>
      </p:sp>
      <p:cxnSp>
        <p:nvCxnSpPr>
          <p:cNvPr id="8" name="直線接點 7">
            <a:extLst>
              <a:ext uri="{FF2B5EF4-FFF2-40B4-BE49-F238E27FC236}">
                <a16:creationId xmlns:a16="http://schemas.microsoft.com/office/drawing/2014/main" id="{26BE70EE-741D-5140-94F9-30F462CDE3CE}"/>
              </a:ext>
            </a:extLst>
          </p:cNvPr>
          <p:cNvCxnSpPr/>
          <p:nvPr/>
        </p:nvCxnSpPr>
        <p:spPr>
          <a:xfrm>
            <a:off x="381000" y="1378267"/>
            <a:ext cx="1645920" cy="0"/>
          </a:xfrm>
          <a:prstGeom prst="line">
            <a:avLst/>
          </a:prstGeom>
          <a:ln w="57150">
            <a:solidFill>
              <a:srgbClr val="FFCC00"/>
            </a:solidFill>
          </a:ln>
        </p:spPr>
        <p:style>
          <a:lnRef idx="3">
            <a:schemeClr val="dk1"/>
          </a:lnRef>
          <a:fillRef idx="0">
            <a:schemeClr val="dk1"/>
          </a:fillRef>
          <a:effectRef idx="2">
            <a:schemeClr val="dk1"/>
          </a:effectRef>
          <a:fontRef idx="minor">
            <a:schemeClr val="tx1"/>
          </a:fontRef>
        </p:style>
      </p:cxnSp>
      <p:sp>
        <p:nvSpPr>
          <p:cNvPr id="2" name="文字方塊 1"/>
          <p:cNvSpPr txBox="1"/>
          <p:nvPr/>
        </p:nvSpPr>
        <p:spPr>
          <a:xfrm>
            <a:off x="1544320" y="1688167"/>
            <a:ext cx="7571303" cy="2031325"/>
          </a:xfrm>
          <a:prstGeom prst="rect">
            <a:avLst/>
          </a:prstGeom>
          <a:noFill/>
        </p:spPr>
        <p:txBody>
          <a:bodyPr wrap="none" rtlCol="0">
            <a:spAutoFit/>
          </a:bodyPr>
          <a:lstStyle/>
          <a:p>
            <a:pPr marL="457200" indent="-457200">
              <a:spcBef>
                <a:spcPts val="600"/>
              </a:spcBef>
              <a:spcAft>
                <a:spcPts val="600"/>
              </a:spcAft>
              <a:buFont typeface="Wingdings" panose="05000000000000000000" pitchFamily="2" charset="2"/>
              <a:buChar char="Ø"/>
            </a:pPr>
            <a:r>
              <a:rPr lang="zh-TW" altLang="en-US" sz="2400" dirty="0" smtClean="0"/>
              <a:t>財務結構穩健</a:t>
            </a:r>
            <a:endParaRPr lang="en-US" altLang="zh-TW" sz="2400" dirty="0" smtClean="0"/>
          </a:p>
          <a:p>
            <a:pPr marL="914400" lvl="1" indent="-457200">
              <a:spcBef>
                <a:spcPts val="600"/>
              </a:spcBef>
              <a:spcAft>
                <a:spcPts val="600"/>
              </a:spcAft>
              <a:buFont typeface="Wingdings" panose="05000000000000000000" pitchFamily="2" charset="2"/>
              <a:buChar char="l"/>
            </a:pPr>
            <a:r>
              <a:rPr lang="zh-TW" altLang="en-US" sz="2400" dirty="0" smtClean="0"/>
              <a:t>負債比率維持</a:t>
            </a:r>
            <a:r>
              <a:rPr lang="en-US" altLang="zh-TW" sz="2400" dirty="0" smtClean="0"/>
              <a:t>35%</a:t>
            </a:r>
            <a:r>
              <a:rPr lang="zh-TW" altLang="en-US" sz="2400" dirty="0" smtClean="0"/>
              <a:t>以下</a:t>
            </a:r>
            <a:endParaRPr lang="en-US" altLang="zh-TW" sz="2400" dirty="0" smtClean="0"/>
          </a:p>
          <a:p>
            <a:pPr marL="914400" lvl="1" indent="-457200">
              <a:spcBef>
                <a:spcPts val="600"/>
              </a:spcBef>
              <a:spcAft>
                <a:spcPts val="600"/>
              </a:spcAft>
              <a:buFont typeface="Wingdings" panose="05000000000000000000" pitchFamily="2" charset="2"/>
              <a:buChar char="l"/>
            </a:pPr>
            <a:r>
              <a:rPr lang="zh-TW" altLang="en-US" sz="2400" dirty="0" smtClean="0"/>
              <a:t>來自營運現金流量轉正</a:t>
            </a:r>
            <a:endParaRPr lang="en-US" altLang="zh-TW" sz="2400" dirty="0" smtClean="0"/>
          </a:p>
          <a:p>
            <a:pPr marL="914400" lvl="1" indent="-457200">
              <a:spcBef>
                <a:spcPts val="600"/>
              </a:spcBef>
              <a:spcAft>
                <a:spcPts val="600"/>
              </a:spcAft>
              <a:buFont typeface="Wingdings" panose="05000000000000000000" pitchFamily="2" charset="2"/>
              <a:buChar char="l"/>
            </a:pPr>
            <a:r>
              <a:rPr lang="zh-TW" altLang="en-US" sz="2400" dirty="0"/>
              <a:t>銀行額度</a:t>
            </a:r>
            <a:r>
              <a:rPr lang="zh-TW" altLang="en-US" sz="2400" dirty="0" smtClean="0"/>
              <a:t>使用率維持四成以下，資金調度彈性高</a:t>
            </a:r>
            <a:endParaRPr lang="en-US" altLang="zh-TW" sz="2400" dirty="0" smtClean="0"/>
          </a:p>
        </p:txBody>
      </p:sp>
      <p:sp>
        <p:nvSpPr>
          <p:cNvPr id="4" name="文字方塊 3"/>
          <p:cNvSpPr txBox="1"/>
          <p:nvPr/>
        </p:nvSpPr>
        <p:spPr>
          <a:xfrm>
            <a:off x="1649423" y="4176204"/>
            <a:ext cx="11541759" cy="2621230"/>
          </a:xfrm>
          <a:prstGeom prst="rect">
            <a:avLst/>
          </a:prstGeom>
          <a:noFill/>
        </p:spPr>
        <p:txBody>
          <a:bodyPr wrap="square" rtlCol="0">
            <a:spAutoFit/>
          </a:bodyPr>
          <a:lstStyle/>
          <a:p>
            <a:pPr marL="285750" indent="-285750">
              <a:lnSpc>
                <a:spcPts val="4000"/>
              </a:lnSpc>
              <a:spcBef>
                <a:spcPts val="600"/>
              </a:spcBef>
              <a:spcAft>
                <a:spcPts val="600"/>
              </a:spcAft>
              <a:buFont typeface="Wingdings" panose="05000000000000000000" pitchFamily="2" charset="2"/>
              <a:buChar char="Ø"/>
            </a:pPr>
            <a:r>
              <a:rPr lang="zh-TW" altLang="en-US" sz="2400" dirty="0"/>
              <a:t>產業</a:t>
            </a:r>
            <a:r>
              <a:rPr lang="zh-TW" altLang="en-US" sz="2400" dirty="0" smtClean="0"/>
              <a:t>景氣衰退中，業務仍維穩</a:t>
            </a:r>
            <a:endParaRPr lang="en-US" altLang="zh-TW" sz="2400" dirty="0"/>
          </a:p>
          <a:p>
            <a:pPr marL="800100" lvl="1" indent="-342900">
              <a:spcBef>
                <a:spcPts val="600"/>
              </a:spcBef>
              <a:spcAft>
                <a:spcPts val="600"/>
              </a:spcAft>
              <a:buFont typeface="Wingdings" panose="05000000000000000000" pitchFamily="2" charset="2"/>
              <a:buChar char="l"/>
            </a:pPr>
            <a:r>
              <a:rPr lang="zh-TW" altLang="en-US" sz="2400" dirty="0" smtClean="0"/>
              <a:t>深耕</a:t>
            </a:r>
            <a:r>
              <a:rPr lang="zh-TW" altLang="en-US" sz="2400" dirty="0"/>
              <a:t>客戶</a:t>
            </a:r>
            <a:r>
              <a:rPr lang="zh-TW" altLang="en-US" sz="2400" dirty="0" smtClean="0"/>
              <a:t>關係，</a:t>
            </a:r>
            <a:r>
              <a:rPr lang="zh-TW" altLang="en-US" sz="2400" dirty="0"/>
              <a:t>提供一站式服務</a:t>
            </a:r>
            <a:endParaRPr lang="en-US" altLang="zh-TW" sz="2400" dirty="0" smtClean="0"/>
          </a:p>
          <a:p>
            <a:pPr marL="800100" lvl="1" indent="-342900">
              <a:spcBef>
                <a:spcPts val="600"/>
              </a:spcBef>
              <a:spcAft>
                <a:spcPts val="600"/>
              </a:spcAft>
              <a:buFont typeface="Wingdings" panose="05000000000000000000" pitchFamily="2" charset="2"/>
              <a:buChar char="l"/>
            </a:pPr>
            <a:r>
              <a:rPr lang="zh-TW" altLang="en-US" sz="2400" dirty="0" smtClean="0"/>
              <a:t>樣品訂單轉量產率持續提升</a:t>
            </a:r>
            <a:endParaRPr lang="en-US" altLang="zh-TW" sz="2400" dirty="0" smtClean="0"/>
          </a:p>
          <a:p>
            <a:pPr marL="800100" lvl="1" indent="-342900">
              <a:spcBef>
                <a:spcPts val="600"/>
              </a:spcBef>
              <a:spcAft>
                <a:spcPts val="600"/>
              </a:spcAft>
              <a:buFont typeface="Wingdings" panose="05000000000000000000" pitchFamily="2" charset="2"/>
              <a:buChar char="l"/>
            </a:pPr>
            <a:r>
              <a:rPr lang="zh-TW" altLang="en-US" sz="2400" dirty="0" smtClean="0"/>
              <a:t>強化生產管理能力，縮短產品交期創造競爭力</a:t>
            </a:r>
            <a:endParaRPr lang="en-US" altLang="zh-TW" sz="2400" dirty="0"/>
          </a:p>
          <a:p>
            <a:endParaRPr lang="zh-TW" altLang="en-US" sz="2400" dirty="0"/>
          </a:p>
        </p:txBody>
      </p:sp>
    </p:spTree>
    <p:extLst>
      <p:ext uri="{BB962C8B-B14F-4D97-AF65-F5344CB8AC3E}">
        <p14:creationId xmlns:p14="http://schemas.microsoft.com/office/powerpoint/2010/main" val="3334839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3F3DB6E5-C695-8A48-9EEF-168C29C8EAA9}"/>
              </a:ext>
            </a:extLst>
          </p:cNvPr>
          <p:cNvSpPr>
            <a:spLocks noGrp="1"/>
          </p:cNvSpPr>
          <p:nvPr>
            <p:ph type="title"/>
          </p:nvPr>
        </p:nvSpPr>
        <p:spPr/>
        <p:txBody>
          <a:bodyPr/>
          <a:lstStyle/>
          <a:p>
            <a:r>
              <a:rPr kumimoji="1" lang="en-US" altLang="zh-TW" dirty="0" smtClean="0">
                <a:solidFill>
                  <a:srgbClr val="707372"/>
                </a:solidFill>
              </a:rPr>
              <a:t>2023</a:t>
            </a:r>
            <a:r>
              <a:rPr kumimoji="1" lang="zh-TW" altLang="en-US" dirty="0" smtClean="0">
                <a:solidFill>
                  <a:srgbClr val="707372"/>
                </a:solidFill>
              </a:rPr>
              <a:t>年營運說明</a:t>
            </a:r>
            <a:endParaRPr kumimoji="1" lang="zh-TW" altLang="en-US" dirty="0">
              <a:solidFill>
                <a:srgbClr val="707372"/>
              </a:solidFill>
            </a:endParaRPr>
          </a:p>
        </p:txBody>
      </p:sp>
      <p:cxnSp>
        <p:nvCxnSpPr>
          <p:cNvPr id="8" name="直線接點 7">
            <a:extLst>
              <a:ext uri="{FF2B5EF4-FFF2-40B4-BE49-F238E27FC236}">
                <a16:creationId xmlns:a16="http://schemas.microsoft.com/office/drawing/2014/main" id="{26BE70EE-741D-5140-94F9-30F462CDE3CE}"/>
              </a:ext>
            </a:extLst>
          </p:cNvPr>
          <p:cNvCxnSpPr/>
          <p:nvPr/>
        </p:nvCxnSpPr>
        <p:spPr>
          <a:xfrm>
            <a:off x="381000" y="1378267"/>
            <a:ext cx="1645920" cy="0"/>
          </a:xfrm>
          <a:prstGeom prst="line">
            <a:avLst/>
          </a:prstGeom>
          <a:ln w="57150">
            <a:solidFill>
              <a:srgbClr val="FFCC00"/>
            </a:solidFill>
          </a:ln>
        </p:spPr>
        <p:style>
          <a:lnRef idx="3">
            <a:schemeClr val="dk1"/>
          </a:lnRef>
          <a:fillRef idx="0">
            <a:schemeClr val="dk1"/>
          </a:fillRef>
          <a:effectRef idx="2">
            <a:schemeClr val="dk1"/>
          </a:effectRef>
          <a:fontRef idx="minor">
            <a:schemeClr val="tx1"/>
          </a:fontRef>
        </p:style>
      </p:cxnSp>
      <p:sp>
        <p:nvSpPr>
          <p:cNvPr id="2" name="文字方塊 1"/>
          <p:cNvSpPr txBox="1"/>
          <p:nvPr/>
        </p:nvSpPr>
        <p:spPr>
          <a:xfrm>
            <a:off x="721361" y="1690688"/>
            <a:ext cx="10769600" cy="4175502"/>
          </a:xfrm>
          <a:prstGeom prst="rect">
            <a:avLst/>
          </a:prstGeom>
          <a:noFill/>
        </p:spPr>
        <p:txBody>
          <a:bodyPr wrap="square" rtlCol="0">
            <a:spAutoFit/>
          </a:bodyPr>
          <a:lstStyle/>
          <a:p>
            <a:pPr marL="285750" indent="-285750">
              <a:lnSpc>
                <a:spcPts val="4000"/>
              </a:lnSpc>
              <a:spcBef>
                <a:spcPts val="600"/>
              </a:spcBef>
              <a:spcAft>
                <a:spcPts val="600"/>
              </a:spcAft>
              <a:buFont typeface="Wingdings" panose="05000000000000000000" pitchFamily="2" charset="2"/>
              <a:buChar char="Ø"/>
            </a:pPr>
            <a:r>
              <a:rPr lang="zh-TW" altLang="en-US" sz="2400" dirty="0" smtClean="0"/>
              <a:t>新經營團隊打造廠務新氣象</a:t>
            </a:r>
            <a:endParaRPr lang="en-US" altLang="zh-TW" sz="2400" dirty="0" smtClean="0"/>
          </a:p>
          <a:p>
            <a:pPr marL="800100" lvl="1" indent="-342900">
              <a:spcBef>
                <a:spcPts val="600"/>
              </a:spcBef>
              <a:spcAft>
                <a:spcPts val="600"/>
              </a:spcAft>
              <a:buFont typeface="Wingdings" panose="05000000000000000000" pitchFamily="2" charset="2"/>
              <a:buChar char="l"/>
            </a:pPr>
            <a:r>
              <a:rPr lang="zh-TW" altLang="en-US" sz="2400" dirty="0"/>
              <a:t>致力降低採購與人事成本</a:t>
            </a:r>
            <a:endParaRPr lang="en-US" altLang="zh-TW" sz="2400" dirty="0"/>
          </a:p>
          <a:p>
            <a:pPr marL="800100" lvl="1" indent="-342900">
              <a:spcBef>
                <a:spcPts val="600"/>
              </a:spcBef>
              <a:spcAft>
                <a:spcPts val="600"/>
              </a:spcAft>
              <a:buFont typeface="Wingdings" panose="05000000000000000000" pitchFamily="2" charset="2"/>
              <a:buChar char="l"/>
            </a:pPr>
            <a:r>
              <a:rPr lang="zh-TW" altLang="en-US" sz="2400" dirty="0"/>
              <a:t>各部門技術交流，提升製程與生產</a:t>
            </a:r>
            <a:r>
              <a:rPr lang="zh-TW" altLang="en-US" sz="2400" dirty="0" smtClean="0"/>
              <a:t>品質</a:t>
            </a:r>
            <a:endParaRPr lang="en-US" altLang="zh-TW" sz="2400" dirty="0" smtClean="0"/>
          </a:p>
          <a:p>
            <a:pPr lvl="1">
              <a:spcBef>
                <a:spcPts val="600"/>
              </a:spcBef>
              <a:spcAft>
                <a:spcPts val="600"/>
              </a:spcAft>
            </a:pPr>
            <a:endParaRPr lang="en-US" altLang="zh-TW" sz="2400" dirty="0" smtClean="0"/>
          </a:p>
          <a:p>
            <a:pPr marL="285750" indent="-285750">
              <a:lnSpc>
                <a:spcPts val="4000"/>
              </a:lnSpc>
              <a:spcBef>
                <a:spcPts val="600"/>
              </a:spcBef>
              <a:spcAft>
                <a:spcPts val="600"/>
              </a:spcAft>
              <a:buFont typeface="Wingdings" panose="05000000000000000000" pitchFamily="2" charset="2"/>
              <a:buChar char="Ø"/>
            </a:pPr>
            <a:r>
              <a:rPr lang="en-US" altLang="zh-TW" sz="2400" dirty="0" smtClean="0"/>
              <a:t>ESG</a:t>
            </a:r>
            <a:r>
              <a:rPr lang="zh-TW" altLang="en-US" sz="2400" dirty="0" smtClean="0"/>
              <a:t>永續環境</a:t>
            </a:r>
            <a:endParaRPr lang="en-US" altLang="zh-TW" sz="2400" dirty="0" smtClean="0"/>
          </a:p>
          <a:p>
            <a:pPr marL="914400" lvl="1" indent="-457200">
              <a:lnSpc>
                <a:spcPts val="4000"/>
              </a:lnSpc>
              <a:spcBef>
                <a:spcPts val="600"/>
              </a:spcBef>
              <a:spcAft>
                <a:spcPts val="600"/>
              </a:spcAft>
              <a:buFont typeface="Wingdings" panose="05000000000000000000" pitchFamily="2" charset="2"/>
              <a:buChar char="l"/>
            </a:pPr>
            <a:r>
              <a:rPr lang="zh-TW" altLang="en-US" sz="2400" dirty="0" smtClean="0"/>
              <a:t>完成類別一</a:t>
            </a:r>
            <a:r>
              <a:rPr lang="en-US" altLang="zh-TW" sz="2400" dirty="0" smtClean="0"/>
              <a:t>(</a:t>
            </a:r>
            <a:r>
              <a:rPr lang="zh-TW" altLang="en-US" sz="2400" dirty="0" smtClean="0"/>
              <a:t>範疇一</a:t>
            </a:r>
            <a:r>
              <a:rPr lang="en-US" altLang="zh-TW" sz="2400" dirty="0" smtClean="0"/>
              <a:t>)</a:t>
            </a:r>
            <a:r>
              <a:rPr lang="zh-TW" altLang="en-US" sz="2400" dirty="0" smtClean="0"/>
              <a:t>及類別二</a:t>
            </a:r>
            <a:r>
              <a:rPr lang="en-US" altLang="zh-TW" sz="2400" dirty="0" smtClean="0"/>
              <a:t>(</a:t>
            </a:r>
            <a:r>
              <a:rPr lang="zh-TW" altLang="en-US" sz="2400" dirty="0" smtClean="0"/>
              <a:t>範疇二</a:t>
            </a:r>
            <a:r>
              <a:rPr lang="en-US" altLang="zh-TW" sz="2400" dirty="0" smtClean="0"/>
              <a:t>)</a:t>
            </a:r>
            <a:r>
              <a:rPr lang="zh-TW" altLang="en-US" sz="2400" dirty="0" smtClean="0"/>
              <a:t>的溫室氣體排放盤查報告</a:t>
            </a:r>
            <a:endParaRPr lang="en-US" altLang="zh-TW" sz="2400" dirty="0" smtClean="0"/>
          </a:p>
          <a:p>
            <a:pPr marL="914400" lvl="1" indent="-457200">
              <a:lnSpc>
                <a:spcPts val="4000"/>
              </a:lnSpc>
              <a:spcBef>
                <a:spcPts val="600"/>
              </a:spcBef>
              <a:spcAft>
                <a:spcPts val="600"/>
              </a:spcAft>
              <a:buFont typeface="Wingdings" panose="05000000000000000000" pitchFamily="2" charset="2"/>
              <a:buChar char="l"/>
            </a:pPr>
            <a:r>
              <a:rPr lang="zh-TW" altLang="en-US" sz="2400" dirty="0" smtClean="0"/>
              <a:t>進行三個廠區的低碳化及智慧化能效提升推動計畫，致力節能減碳。</a:t>
            </a:r>
            <a:endParaRPr lang="zh-TW" altLang="en-US" sz="2400" dirty="0"/>
          </a:p>
        </p:txBody>
      </p:sp>
    </p:spTree>
    <p:extLst>
      <p:ext uri="{BB962C8B-B14F-4D97-AF65-F5344CB8AC3E}">
        <p14:creationId xmlns:p14="http://schemas.microsoft.com/office/powerpoint/2010/main" val="3748569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30A56EE2-CAD0-3B4D-B03E-850564810E48}"/>
              </a:ext>
            </a:extLst>
          </p:cNvPr>
          <p:cNvSpPr>
            <a:spLocks noGrp="1"/>
          </p:cNvSpPr>
          <p:nvPr>
            <p:ph type="title"/>
          </p:nvPr>
        </p:nvSpPr>
        <p:spPr>
          <a:xfrm>
            <a:off x="793812" y="2906098"/>
            <a:ext cx="10515600" cy="1325563"/>
          </a:xfrm>
        </p:spPr>
        <p:txBody>
          <a:bodyPr>
            <a:normAutofit/>
          </a:bodyPr>
          <a:lstStyle/>
          <a:p>
            <a:pPr algn="ctr"/>
            <a:r>
              <a:rPr kumimoji="1" lang="zh-TW" altLang="en-US" sz="4400" dirty="0"/>
              <a:t>感謝</a:t>
            </a:r>
            <a:r>
              <a:rPr kumimoji="1" lang="zh-TW" altLang="en-US" sz="4400" dirty="0" smtClean="0"/>
              <a:t>聆聽</a:t>
            </a:r>
            <a:r>
              <a:rPr kumimoji="1" lang="en-US" altLang="zh-TW" sz="4400" dirty="0" smtClean="0"/>
              <a:t/>
            </a:r>
            <a:br>
              <a:rPr kumimoji="1" lang="en-US" altLang="zh-TW" sz="4400" dirty="0" smtClean="0"/>
            </a:br>
            <a:r>
              <a:rPr kumimoji="1" lang="en-US" altLang="zh-TW" sz="4400" dirty="0" smtClean="0"/>
              <a:t>Q&amp;A</a:t>
            </a:r>
            <a:endParaRPr kumimoji="1" lang="zh-TW" altLang="en-US" sz="4400" dirty="0"/>
          </a:p>
        </p:txBody>
      </p:sp>
    </p:spTree>
    <p:extLst>
      <p:ext uri="{BB962C8B-B14F-4D97-AF65-F5344CB8AC3E}">
        <p14:creationId xmlns:p14="http://schemas.microsoft.com/office/powerpoint/2010/main" val="925452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30A56EE2-CAD0-3B4D-B03E-850564810E48}"/>
              </a:ext>
            </a:extLst>
          </p:cNvPr>
          <p:cNvSpPr>
            <a:spLocks noGrp="1"/>
          </p:cNvSpPr>
          <p:nvPr>
            <p:ph type="title"/>
          </p:nvPr>
        </p:nvSpPr>
        <p:spPr>
          <a:xfrm>
            <a:off x="838200" y="1778634"/>
            <a:ext cx="10515600" cy="1325563"/>
          </a:xfrm>
        </p:spPr>
        <p:txBody>
          <a:bodyPr>
            <a:normAutofit/>
          </a:bodyPr>
          <a:lstStyle/>
          <a:p>
            <a:pPr algn="ctr"/>
            <a:r>
              <a:rPr kumimoji="1" lang="zh-TW" altLang="en-US" sz="4400" dirty="0"/>
              <a:t>簡報大綱</a:t>
            </a:r>
          </a:p>
        </p:txBody>
      </p:sp>
      <p:sp>
        <p:nvSpPr>
          <p:cNvPr id="5" name="內容版面配置區 4">
            <a:extLst>
              <a:ext uri="{FF2B5EF4-FFF2-40B4-BE49-F238E27FC236}">
                <a16:creationId xmlns:a16="http://schemas.microsoft.com/office/drawing/2014/main" id="{5E6C308A-D6F6-554F-80E7-358551DBBB86}"/>
              </a:ext>
            </a:extLst>
          </p:cNvPr>
          <p:cNvSpPr>
            <a:spLocks noGrp="1"/>
          </p:cNvSpPr>
          <p:nvPr>
            <p:ph idx="1"/>
          </p:nvPr>
        </p:nvSpPr>
        <p:spPr>
          <a:xfrm>
            <a:off x="838200" y="3477613"/>
            <a:ext cx="10515600" cy="3225737"/>
          </a:xfrm>
        </p:spPr>
        <p:txBody>
          <a:bodyPr>
            <a:normAutofit/>
          </a:bodyPr>
          <a:lstStyle/>
          <a:p>
            <a:pPr algn="ctr">
              <a:lnSpc>
                <a:spcPct val="100000"/>
              </a:lnSpc>
            </a:pPr>
            <a:r>
              <a:rPr kumimoji="1" lang="zh-TW" altLang="en-US" b="0" dirty="0"/>
              <a:t>晟鈦</a:t>
            </a:r>
            <a:r>
              <a:rPr kumimoji="1" lang="zh-TW" altLang="en-US" b="0" dirty="0" smtClean="0"/>
              <a:t>簡介</a:t>
            </a:r>
            <a:endParaRPr kumimoji="1" lang="en-US" altLang="zh-CN" b="0" dirty="0"/>
          </a:p>
          <a:p>
            <a:pPr algn="ctr">
              <a:lnSpc>
                <a:spcPct val="100000"/>
              </a:lnSpc>
            </a:pPr>
            <a:r>
              <a:rPr kumimoji="1" lang="zh-TW" altLang="en-US" b="0" dirty="0"/>
              <a:t>投資人注意焦點</a:t>
            </a:r>
            <a:endParaRPr kumimoji="1" lang="en-US" altLang="zh-CN" b="0" dirty="0"/>
          </a:p>
          <a:p>
            <a:pPr algn="ctr">
              <a:lnSpc>
                <a:spcPct val="100000"/>
              </a:lnSpc>
            </a:pPr>
            <a:r>
              <a:rPr kumimoji="1" lang="en-US" altLang="zh-CN" b="0" dirty="0" smtClean="0"/>
              <a:t>2023</a:t>
            </a:r>
            <a:r>
              <a:rPr kumimoji="1" lang="zh-TW" altLang="en-US" b="0" dirty="0" smtClean="0"/>
              <a:t>營運說明</a:t>
            </a:r>
            <a:endParaRPr kumimoji="1" lang="en-US" altLang="zh-CN" b="0" dirty="0"/>
          </a:p>
          <a:p>
            <a:pPr algn="ctr">
              <a:lnSpc>
                <a:spcPct val="100000"/>
              </a:lnSpc>
            </a:pPr>
            <a:r>
              <a:rPr kumimoji="1" lang="en-US" altLang="zh-CN" b="0" dirty="0" smtClean="0"/>
              <a:t>Q&amp;A</a:t>
            </a:r>
            <a:endParaRPr kumimoji="1" lang="zh-TW" altLang="en-US" b="0" dirty="0"/>
          </a:p>
        </p:txBody>
      </p:sp>
      <p:cxnSp>
        <p:nvCxnSpPr>
          <p:cNvPr id="8" name="直線接點 7">
            <a:extLst>
              <a:ext uri="{FF2B5EF4-FFF2-40B4-BE49-F238E27FC236}">
                <a16:creationId xmlns:a16="http://schemas.microsoft.com/office/drawing/2014/main" id="{C9161668-ED33-A74C-AAB5-718178C1D477}"/>
              </a:ext>
            </a:extLst>
          </p:cNvPr>
          <p:cNvCxnSpPr/>
          <p:nvPr/>
        </p:nvCxnSpPr>
        <p:spPr>
          <a:xfrm>
            <a:off x="5273040" y="3104197"/>
            <a:ext cx="1645920" cy="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pic>
        <p:nvPicPr>
          <p:cNvPr id="7" name="圖片 6">
            <a:extLst>
              <a:ext uri="{FF2B5EF4-FFF2-40B4-BE49-F238E27FC236}">
                <a16:creationId xmlns:a16="http://schemas.microsoft.com/office/drawing/2014/main" id="{6E09BECC-1849-9444-8020-7709473A09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0688" y="5371452"/>
            <a:ext cx="958482" cy="958482"/>
          </a:xfrm>
          <a:prstGeom prst="rect">
            <a:avLst/>
          </a:prstGeom>
        </p:spPr>
      </p:pic>
      <p:pic>
        <p:nvPicPr>
          <p:cNvPr id="9" name="圖片 8">
            <a:extLst>
              <a:ext uri="{FF2B5EF4-FFF2-40B4-BE49-F238E27FC236}">
                <a16:creationId xmlns:a16="http://schemas.microsoft.com/office/drawing/2014/main" id="{6AA95EF3-A841-7E4F-B3C2-1DF8AEB6F6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1824" y="5355226"/>
            <a:ext cx="1000208" cy="974707"/>
          </a:xfrm>
          <a:prstGeom prst="rect">
            <a:avLst/>
          </a:prstGeom>
        </p:spPr>
      </p:pic>
    </p:spTree>
    <p:extLst>
      <p:ext uri="{BB962C8B-B14F-4D97-AF65-F5344CB8AC3E}">
        <p14:creationId xmlns:p14="http://schemas.microsoft.com/office/powerpoint/2010/main" val="725697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30A56EE2-CAD0-3B4D-B03E-850564810E48}"/>
              </a:ext>
            </a:extLst>
          </p:cNvPr>
          <p:cNvSpPr>
            <a:spLocks noGrp="1"/>
          </p:cNvSpPr>
          <p:nvPr>
            <p:ph type="title"/>
          </p:nvPr>
        </p:nvSpPr>
        <p:spPr>
          <a:xfrm>
            <a:off x="838200" y="1778634"/>
            <a:ext cx="10515600" cy="1325563"/>
          </a:xfrm>
        </p:spPr>
        <p:txBody>
          <a:bodyPr>
            <a:normAutofit/>
          </a:bodyPr>
          <a:lstStyle/>
          <a:p>
            <a:pPr algn="ctr"/>
            <a:r>
              <a:rPr kumimoji="1" lang="zh-TW" altLang="en-US" sz="4400" dirty="0" smtClean="0"/>
              <a:t>晟鈦簡介</a:t>
            </a:r>
            <a:endParaRPr kumimoji="1" lang="zh-TW" altLang="en-US" sz="4400" dirty="0"/>
          </a:p>
        </p:txBody>
      </p:sp>
      <p:sp>
        <p:nvSpPr>
          <p:cNvPr id="5" name="內容版面配置區 4">
            <a:extLst>
              <a:ext uri="{FF2B5EF4-FFF2-40B4-BE49-F238E27FC236}">
                <a16:creationId xmlns:a16="http://schemas.microsoft.com/office/drawing/2014/main" id="{5E6C308A-D6F6-554F-80E7-358551DBBB86}"/>
              </a:ext>
            </a:extLst>
          </p:cNvPr>
          <p:cNvSpPr>
            <a:spLocks noGrp="1"/>
          </p:cNvSpPr>
          <p:nvPr>
            <p:ph idx="1"/>
          </p:nvPr>
        </p:nvSpPr>
        <p:spPr>
          <a:xfrm>
            <a:off x="838200" y="3477613"/>
            <a:ext cx="10515600" cy="3225737"/>
          </a:xfrm>
        </p:spPr>
        <p:txBody>
          <a:bodyPr>
            <a:normAutofit/>
          </a:bodyPr>
          <a:lstStyle/>
          <a:p>
            <a:pPr algn="ctr">
              <a:lnSpc>
                <a:spcPct val="100000"/>
              </a:lnSpc>
            </a:pPr>
            <a:r>
              <a:rPr kumimoji="1" lang="zh-TW" altLang="en-US" u="sng" dirty="0">
                <a:solidFill>
                  <a:srgbClr val="C00000"/>
                </a:solidFill>
              </a:rPr>
              <a:t>晟鈦簡介</a:t>
            </a:r>
            <a:endParaRPr kumimoji="1" lang="en-US" altLang="zh-CN" u="sng" dirty="0">
              <a:solidFill>
                <a:srgbClr val="C00000"/>
              </a:solidFill>
            </a:endParaRPr>
          </a:p>
          <a:p>
            <a:pPr algn="ctr">
              <a:lnSpc>
                <a:spcPct val="100000"/>
              </a:lnSpc>
            </a:pPr>
            <a:r>
              <a:rPr kumimoji="1" lang="zh-TW" altLang="en-US" b="0" dirty="0"/>
              <a:t>投資人注意焦點</a:t>
            </a:r>
            <a:endParaRPr kumimoji="1" lang="en-US" altLang="zh-CN" b="0" dirty="0"/>
          </a:p>
          <a:p>
            <a:pPr algn="ctr">
              <a:lnSpc>
                <a:spcPct val="100000"/>
              </a:lnSpc>
            </a:pPr>
            <a:r>
              <a:rPr kumimoji="1" lang="en-US" altLang="zh-CN" b="0" dirty="0" smtClean="0"/>
              <a:t>2023</a:t>
            </a:r>
            <a:r>
              <a:rPr kumimoji="1" lang="zh-TW" altLang="en-US" b="0" dirty="0" smtClean="0"/>
              <a:t>營運說明</a:t>
            </a:r>
            <a:endParaRPr kumimoji="1" lang="en-US" altLang="zh-CN" b="0" dirty="0"/>
          </a:p>
          <a:p>
            <a:pPr algn="ctr">
              <a:lnSpc>
                <a:spcPct val="100000"/>
              </a:lnSpc>
            </a:pPr>
            <a:r>
              <a:rPr kumimoji="1" lang="en-US" altLang="zh-CN" b="0" dirty="0" smtClean="0"/>
              <a:t>Q&amp;A</a:t>
            </a:r>
            <a:endParaRPr kumimoji="1" lang="zh-TW" altLang="en-US" b="0" dirty="0"/>
          </a:p>
        </p:txBody>
      </p:sp>
      <p:cxnSp>
        <p:nvCxnSpPr>
          <p:cNvPr id="8" name="直線接點 7">
            <a:extLst>
              <a:ext uri="{FF2B5EF4-FFF2-40B4-BE49-F238E27FC236}">
                <a16:creationId xmlns:a16="http://schemas.microsoft.com/office/drawing/2014/main" id="{C9161668-ED33-A74C-AAB5-718178C1D477}"/>
              </a:ext>
            </a:extLst>
          </p:cNvPr>
          <p:cNvCxnSpPr/>
          <p:nvPr/>
        </p:nvCxnSpPr>
        <p:spPr>
          <a:xfrm>
            <a:off x="5273040" y="3104197"/>
            <a:ext cx="1645920" cy="0"/>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pic>
        <p:nvPicPr>
          <p:cNvPr id="7" name="圖片 6">
            <a:extLst>
              <a:ext uri="{FF2B5EF4-FFF2-40B4-BE49-F238E27FC236}">
                <a16:creationId xmlns:a16="http://schemas.microsoft.com/office/drawing/2014/main" id="{6E09BECC-1849-9444-8020-7709473A09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0688" y="5371452"/>
            <a:ext cx="958482" cy="958482"/>
          </a:xfrm>
          <a:prstGeom prst="rect">
            <a:avLst/>
          </a:prstGeom>
        </p:spPr>
      </p:pic>
      <p:pic>
        <p:nvPicPr>
          <p:cNvPr id="9" name="圖片 8">
            <a:extLst>
              <a:ext uri="{FF2B5EF4-FFF2-40B4-BE49-F238E27FC236}">
                <a16:creationId xmlns:a16="http://schemas.microsoft.com/office/drawing/2014/main" id="{6AA95EF3-A841-7E4F-B3C2-1DF8AEB6F6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1824" y="5355226"/>
            <a:ext cx="1000208" cy="974707"/>
          </a:xfrm>
          <a:prstGeom prst="rect">
            <a:avLst/>
          </a:prstGeom>
        </p:spPr>
      </p:pic>
    </p:spTree>
    <p:extLst>
      <p:ext uri="{BB962C8B-B14F-4D97-AF65-F5344CB8AC3E}">
        <p14:creationId xmlns:p14="http://schemas.microsoft.com/office/powerpoint/2010/main" val="1833435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3F3DB6E5-C695-8A48-9EEF-168C29C8EAA9}"/>
              </a:ext>
            </a:extLst>
          </p:cNvPr>
          <p:cNvSpPr>
            <a:spLocks noGrp="1"/>
          </p:cNvSpPr>
          <p:nvPr>
            <p:ph type="title"/>
          </p:nvPr>
        </p:nvSpPr>
        <p:spPr/>
        <p:txBody>
          <a:bodyPr/>
          <a:lstStyle/>
          <a:p>
            <a:r>
              <a:rPr kumimoji="1" lang="zh-TW" altLang="en-US" dirty="0" smtClean="0">
                <a:solidFill>
                  <a:srgbClr val="707372"/>
                </a:solidFill>
              </a:rPr>
              <a:t>基本資料</a:t>
            </a:r>
            <a:endParaRPr kumimoji="1" lang="zh-TW" altLang="en-US" dirty="0">
              <a:solidFill>
                <a:srgbClr val="707372"/>
              </a:solidFill>
            </a:endParaRPr>
          </a:p>
        </p:txBody>
      </p:sp>
      <p:cxnSp>
        <p:nvCxnSpPr>
          <p:cNvPr id="8" name="直線接點 7">
            <a:extLst>
              <a:ext uri="{FF2B5EF4-FFF2-40B4-BE49-F238E27FC236}">
                <a16:creationId xmlns:a16="http://schemas.microsoft.com/office/drawing/2014/main" id="{26BE70EE-741D-5140-94F9-30F462CDE3CE}"/>
              </a:ext>
            </a:extLst>
          </p:cNvPr>
          <p:cNvCxnSpPr/>
          <p:nvPr/>
        </p:nvCxnSpPr>
        <p:spPr>
          <a:xfrm>
            <a:off x="381000" y="1378267"/>
            <a:ext cx="1645920" cy="0"/>
          </a:xfrm>
          <a:prstGeom prst="line">
            <a:avLst/>
          </a:prstGeom>
          <a:ln w="57150">
            <a:solidFill>
              <a:srgbClr val="FFCC00"/>
            </a:solidFill>
          </a:ln>
        </p:spPr>
        <p:style>
          <a:lnRef idx="3">
            <a:schemeClr val="dk1"/>
          </a:lnRef>
          <a:fillRef idx="0">
            <a:schemeClr val="dk1"/>
          </a:fillRef>
          <a:effectRef idx="2">
            <a:schemeClr val="dk1"/>
          </a:effectRef>
          <a:fontRef idx="minor">
            <a:schemeClr val="tx1"/>
          </a:fontRef>
        </p:style>
      </p:cxnSp>
      <p:sp>
        <p:nvSpPr>
          <p:cNvPr id="9" name="內容版面配置區 6">
            <a:extLst>
              <a:ext uri="{FF2B5EF4-FFF2-40B4-BE49-F238E27FC236}">
                <a16:creationId xmlns:a16="http://schemas.microsoft.com/office/drawing/2014/main" id="{D2DD7DDC-29C6-C74B-93FC-92D072118C76}"/>
              </a:ext>
            </a:extLst>
          </p:cNvPr>
          <p:cNvSpPr>
            <a:spLocks noGrp="1"/>
          </p:cNvSpPr>
          <p:nvPr>
            <p:ph idx="1"/>
          </p:nvPr>
        </p:nvSpPr>
        <p:spPr>
          <a:xfrm>
            <a:off x="925127" y="1522952"/>
            <a:ext cx="10341746" cy="5225803"/>
          </a:xfrm>
        </p:spPr>
        <p:txBody>
          <a:bodyPr>
            <a:normAutofit/>
          </a:bodyPr>
          <a:lstStyle/>
          <a:p>
            <a:r>
              <a:rPr lang="zh-TW" altLang="en-US" b="0" dirty="0" smtClean="0"/>
              <a:t>公司</a:t>
            </a:r>
            <a:r>
              <a:rPr lang="zh-TW" altLang="en-US" b="0" dirty="0"/>
              <a:t>名稱： 晟鈦</a:t>
            </a:r>
            <a:r>
              <a:rPr lang="zh-TW" altLang="en-US" b="0" dirty="0" smtClean="0"/>
              <a:t>股份有限公司</a:t>
            </a:r>
            <a:endParaRPr lang="zh-TW" altLang="en-US" b="0" dirty="0"/>
          </a:p>
          <a:p>
            <a:r>
              <a:rPr lang="zh-TW" altLang="en-US" b="0" dirty="0" smtClean="0"/>
              <a:t>成立</a:t>
            </a:r>
            <a:r>
              <a:rPr lang="zh-TW" altLang="en-US" b="0" dirty="0"/>
              <a:t>時間： 西元</a:t>
            </a:r>
            <a:r>
              <a:rPr lang="en-US" altLang="zh-TW" b="0" dirty="0" smtClean="0"/>
              <a:t>1987</a:t>
            </a:r>
            <a:r>
              <a:rPr lang="zh-TW" altLang="en-US" b="0" dirty="0" smtClean="0"/>
              <a:t>年</a:t>
            </a:r>
            <a:r>
              <a:rPr lang="en-US" altLang="zh-TW" b="0" dirty="0" smtClean="0"/>
              <a:t> (2009</a:t>
            </a:r>
            <a:r>
              <a:rPr lang="zh-TW" altLang="en-US" b="0" dirty="0" smtClean="0"/>
              <a:t>年於</a:t>
            </a:r>
            <a:r>
              <a:rPr lang="zh-TW" altLang="en-US" b="0" dirty="0"/>
              <a:t>台灣公開上市</a:t>
            </a:r>
            <a:r>
              <a:rPr lang="en-US" altLang="zh-TW" b="0" dirty="0"/>
              <a:t>)</a:t>
            </a:r>
          </a:p>
          <a:p>
            <a:r>
              <a:rPr lang="zh-TW" altLang="en-US" b="0" dirty="0" smtClean="0"/>
              <a:t>負責人：莊明理</a:t>
            </a:r>
            <a:endParaRPr lang="en-US" altLang="zh-TW" b="0" dirty="0" smtClean="0"/>
          </a:p>
          <a:p>
            <a:r>
              <a:rPr lang="zh-TW" altLang="en-US" b="0" dirty="0" smtClean="0"/>
              <a:t>總經理：劉文禎</a:t>
            </a:r>
            <a:endParaRPr lang="zh-TW" altLang="en-US" b="0" dirty="0"/>
          </a:p>
          <a:p>
            <a:r>
              <a:rPr lang="zh-TW" altLang="en-US" b="0" dirty="0" smtClean="0"/>
              <a:t>産</a:t>
            </a:r>
            <a:r>
              <a:rPr lang="zh-TW" altLang="en-US" b="0" dirty="0"/>
              <a:t>品種類： </a:t>
            </a:r>
            <a:r>
              <a:rPr lang="zh-TW" altLang="en-US" b="0" dirty="0" smtClean="0"/>
              <a:t>磷銅球製造銷售、鑽孔加工、</a:t>
            </a:r>
            <a:r>
              <a:rPr lang="en-US" altLang="zh-TW" b="0" dirty="0" smtClean="0"/>
              <a:t>PCB</a:t>
            </a:r>
            <a:r>
              <a:rPr lang="zh-TW" altLang="en-US" b="0" dirty="0" smtClean="0"/>
              <a:t>全製程</a:t>
            </a:r>
            <a:endParaRPr lang="en-US" altLang="zh-TW" b="0" dirty="0" smtClean="0"/>
          </a:p>
          <a:p>
            <a:r>
              <a:rPr lang="zh-TW" altLang="en-US" b="0" dirty="0" smtClean="0"/>
              <a:t>資本額</a:t>
            </a:r>
            <a:r>
              <a:rPr lang="zh-TW" altLang="en-US" b="0" dirty="0"/>
              <a:t>：</a:t>
            </a:r>
            <a:r>
              <a:rPr lang="zh-TW" altLang="en-US" b="0" dirty="0" smtClean="0"/>
              <a:t>新台幣</a:t>
            </a:r>
            <a:r>
              <a:rPr lang="en-US" altLang="zh-TW" b="0" dirty="0" smtClean="0"/>
              <a:t>6.4 </a:t>
            </a:r>
            <a:r>
              <a:rPr lang="zh-TW" altLang="en-US" b="0" dirty="0"/>
              <a:t>億元</a:t>
            </a:r>
          </a:p>
          <a:p>
            <a:r>
              <a:rPr lang="zh-TW" altLang="en-US" b="0" dirty="0" smtClean="0"/>
              <a:t>淨值</a:t>
            </a:r>
            <a:r>
              <a:rPr lang="zh-TW" altLang="en-US" b="0" dirty="0"/>
              <a:t>：</a:t>
            </a:r>
            <a:r>
              <a:rPr lang="zh-TW" altLang="en-US" b="0" dirty="0" smtClean="0"/>
              <a:t>新台幣</a:t>
            </a:r>
            <a:r>
              <a:rPr lang="en-US" altLang="zh-TW" b="0" dirty="0" smtClean="0"/>
              <a:t>6.29</a:t>
            </a:r>
            <a:r>
              <a:rPr lang="zh-TW" altLang="en-US" b="0" dirty="0" smtClean="0"/>
              <a:t>億</a:t>
            </a:r>
            <a:r>
              <a:rPr lang="zh-TW" altLang="en-US" b="0" dirty="0"/>
              <a:t>元（</a:t>
            </a:r>
            <a:r>
              <a:rPr lang="en-US" altLang="zh-TW" b="0" dirty="0" smtClean="0"/>
              <a:t>2023</a:t>
            </a:r>
            <a:r>
              <a:rPr lang="zh-TW" altLang="en-US" b="0" dirty="0" smtClean="0"/>
              <a:t>年</a:t>
            </a:r>
            <a:r>
              <a:rPr lang="en-US" altLang="zh-TW" b="0" dirty="0"/>
              <a:t>9</a:t>
            </a:r>
            <a:r>
              <a:rPr lang="zh-TW" altLang="en-US" b="0" dirty="0"/>
              <a:t>月）</a:t>
            </a:r>
          </a:p>
          <a:p>
            <a:r>
              <a:rPr lang="zh-TW" altLang="en-US" b="0" dirty="0" smtClean="0"/>
              <a:t>員工</a:t>
            </a:r>
            <a:r>
              <a:rPr lang="zh-TW" altLang="en-US" b="0" dirty="0"/>
              <a:t>人數： </a:t>
            </a:r>
            <a:r>
              <a:rPr lang="en-US" altLang="zh-TW" b="0" dirty="0" smtClean="0"/>
              <a:t>225</a:t>
            </a:r>
            <a:r>
              <a:rPr lang="zh-TW" altLang="en-US" b="0" dirty="0" smtClean="0"/>
              <a:t>人</a:t>
            </a:r>
            <a:endParaRPr lang="en-US" altLang="zh-TW" b="0" dirty="0" smtClean="0"/>
          </a:p>
          <a:p>
            <a:r>
              <a:rPr lang="zh-TW" altLang="en-US" b="0" dirty="0" smtClean="0"/>
              <a:t>新莊廠：新北市新莊區瓊林南路</a:t>
            </a:r>
            <a:r>
              <a:rPr lang="en-US" altLang="zh-TW" b="0" dirty="0" smtClean="0"/>
              <a:t>305</a:t>
            </a:r>
            <a:r>
              <a:rPr lang="zh-TW" altLang="en-US" b="0" dirty="0" smtClean="0"/>
              <a:t>巷</a:t>
            </a:r>
            <a:r>
              <a:rPr lang="en-US" altLang="zh-TW" b="0" dirty="0"/>
              <a:t>2</a:t>
            </a:r>
            <a:r>
              <a:rPr lang="zh-TW" altLang="en-US" b="0" dirty="0" smtClean="0"/>
              <a:t>號</a:t>
            </a:r>
            <a:endParaRPr lang="en-US" altLang="zh-TW" b="0" dirty="0"/>
          </a:p>
          <a:p>
            <a:r>
              <a:rPr lang="zh-TW" altLang="en-US" b="0" dirty="0" smtClean="0"/>
              <a:t>蘆竹一廠</a:t>
            </a:r>
            <a:r>
              <a:rPr lang="en-US" altLang="zh-TW" b="0" dirty="0" smtClean="0"/>
              <a:t>&amp;</a:t>
            </a:r>
            <a:r>
              <a:rPr lang="zh-TW" altLang="en-US" b="0" dirty="0"/>
              <a:t>二廠</a:t>
            </a:r>
            <a:r>
              <a:rPr lang="zh-TW" altLang="en-US" b="0" dirty="0" smtClean="0"/>
              <a:t>：桃園市蘆竹區南山路一段</a:t>
            </a:r>
            <a:r>
              <a:rPr lang="en-US" altLang="zh-TW" b="0" dirty="0" smtClean="0"/>
              <a:t>272</a:t>
            </a:r>
            <a:r>
              <a:rPr lang="zh-TW" altLang="en-US" b="0" dirty="0" smtClean="0"/>
              <a:t>、</a:t>
            </a:r>
            <a:r>
              <a:rPr lang="en-US" altLang="zh-TW" b="0" dirty="0" smtClean="0"/>
              <a:t>274</a:t>
            </a:r>
            <a:r>
              <a:rPr lang="zh-TW" altLang="en-US" b="0" dirty="0" smtClean="0"/>
              <a:t>、</a:t>
            </a:r>
            <a:r>
              <a:rPr lang="en-US" altLang="zh-TW" b="0" dirty="0" smtClean="0"/>
              <a:t>276</a:t>
            </a:r>
            <a:r>
              <a:rPr lang="zh-TW" altLang="en-US" b="0" dirty="0" smtClean="0"/>
              <a:t>、</a:t>
            </a:r>
            <a:r>
              <a:rPr lang="en-US" altLang="zh-TW" b="0" dirty="0" smtClean="0"/>
              <a:t>280</a:t>
            </a:r>
            <a:r>
              <a:rPr lang="zh-TW" altLang="en-US" b="0" dirty="0" smtClean="0"/>
              <a:t>號</a:t>
            </a:r>
            <a:endParaRPr lang="en-US" altLang="zh-TW" b="0" dirty="0"/>
          </a:p>
        </p:txBody>
      </p:sp>
    </p:spTree>
    <p:extLst>
      <p:ext uri="{BB962C8B-B14F-4D97-AF65-F5344CB8AC3E}">
        <p14:creationId xmlns:p14="http://schemas.microsoft.com/office/powerpoint/2010/main" val="1388163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3F3DB6E5-C695-8A48-9EEF-168C29C8EAA9}"/>
              </a:ext>
            </a:extLst>
          </p:cNvPr>
          <p:cNvSpPr>
            <a:spLocks noGrp="1"/>
          </p:cNvSpPr>
          <p:nvPr>
            <p:ph type="title"/>
          </p:nvPr>
        </p:nvSpPr>
        <p:spPr/>
        <p:txBody>
          <a:bodyPr/>
          <a:lstStyle/>
          <a:p>
            <a:r>
              <a:rPr kumimoji="1" lang="zh-CN" altLang="en-US" dirty="0">
                <a:solidFill>
                  <a:srgbClr val="707372"/>
                </a:solidFill>
              </a:rPr>
              <a:t>發展里程</a:t>
            </a:r>
            <a:endParaRPr kumimoji="1" lang="zh-TW" altLang="en-US" dirty="0">
              <a:solidFill>
                <a:srgbClr val="707372"/>
              </a:solidFill>
            </a:endParaRPr>
          </a:p>
        </p:txBody>
      </p:sp>
      <p:cxnSp>
        <p:nvCxnSpPr>
          <p:cNvPr id="8" name="直線接點 7">
            <a:extLst>
              <a:ext uri="{FF2B5EF4-FFF2-40B4-BE49-F238E27FC236}">
                <a16:creationId xmlns:a16="http://schemas.microsoft.com/office/drawing/2014/main" id="{26BE70EE-741D-5140-94F9-30F462CDE3CE}"/>
              </a:ext>
            </a:extLst>
          </p:cNvPr>
          <p:cNvCxnSpPr/>
          <p:nvPr/>
        </p:nvCxnSpPr>
        <p:spPr>
          <a:xfrm>
            <a:off x="381000" y="1378267"/>
            <a:ext cx="1645920" cy="0"/>
          </a:xfrm>
          <a:prstGeom prst="line">
            <a:avLst/>
          </a:prstGeom>
          <a:ln w="57150">
            <a:solidFill>
              <a:srgbClr val="FFCC00"/>
            </a:solidFill>
          </a:ln>
        </p:spPr>
        <p:style>
          <a:lnRef idx="3">
            <a:schemeClr val="dk1"/>
          </a:lnRef>
          <a:fillRef idx="0">
            <a:schemeClr val="dk1"/>
          </a:fillRef>
          <a:effectRef idx="2">
            <a:schemeClr val="dk1"/>
          </a:effectRef>
          <a:fontRef idx="minor">
            <a:schemeClr val="tx1"/>
          </a:fontRef>
        </p:style>
      </p:cxn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630" cy="6858000"/>
          </a:xfrm>
          <a:prstGeom prst="rect">
            <a:avLst/>
          </a:prstGeom>
        </p:spPr>
      </p:pic>
    </p:spTree>
    <p:extLst>
      <p:ext uri="{BB962C8B-B14F-4D97-AF65-F5344CB8AC3E}">
        <p14:creationId xmlns:p14="http://schemas.microsoft.com/office/powerpoint/2010/main" val="3242089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3F3DB6E5-C695-8A48-9EEF-168C29C8EAA9}"/>
              </a:ext>
            </a:extLst>
          </p:cNvPr>
          <p:cNvSpPr>
            <a:spLocks noGrp="1"/>
          </p:cNvSpPr>
          <p:nvPr>
            <p:ph type="title"/>
          </p:nvPr>
        </p:nvSpPr>
        <p:spPr/>
        <p:txBody>
          <a:bodyPr/>
          <a:lstStyle/>
          <a:p>
            <a:r>
              <a:rPr kumimoji="1" lang="zh-TW" altLang="en-US" dirty="0" smtClean="0">
                <a:solidFill>
                  <a:srgbClr val="707372"/>
                </a:solidFill>
              </a:rPr>
              <a:t>三大事業處</a:t>
            </a:r>
            <a:endParaRPr kumimoji="1" lang="zh-TW" altLang="en-US" dirty="0">
              <a:solidFill>
                <a:srgbClr val="707372"/>
              </a:solidFill>
            </a:endParaRPr>
          </a:p>
        </p:txBody>
      </p:sp>
      <p:cxnSp>
        <p:nvCxnSpPr>
          <p:cNvPr id="8" name="直線接點 7">
            <a:extLst>
              <a:ext uri="{FF2B5EF4-FFF2-40B4-BE49-F238E27FC236}">
                <a16:creationId xmlns:a16="http://schemas.microsoft.com/office/drawing/2014/main" id="{26BE70EE-741D-5140-94F9-30F462CDE3CE}"/>
              </a:ext>
            </a:extLst>
          </p:cNvPr>
          <p:cNvCxnSpPr/>
          <p:nvPr/>
        </p:nvCxnSpPr>
        <p:spPr>
          <a:xfrm>
            <a:off x="381000" y="1378267"/>
            <a:ext cx="1645920" cy="0"/>
          </a:xfrm>
          <a:prstGeom prst="line">
            <a:avLst/>
          </a:prstGeom>
          <a:ln w="57150">
            <a:solidFill>
              <a:srgbClr val="FFCC00"/>
            </a:solidFill>
          </a:ln>
        </p:spPr>
        <p:style>
          <a:lnRef idx="3">
            <a:schemeClr val="dk1"/>
          </a:lnRef>
          <a:fillRef idx="0">
            <a:schemeClr val="dk1"/>
          </a:fillRef>
          <a:effectRef idx="2">
            <a:schemeClr val="dk1"/>
          </a:effectRef>
          <a:fontRef idx="minor">
            <a:schemeClr val="tx1"/>
          </a:fontRef>
        </p:style>
      </p:cxnSp>
      <p:sp>
        <p:nvSpPr>
          <p:cNvPr id="30" name="双波形 112">
            <a:extLst>
              <a:ext uri="{FF2B5EF4-FFF2-40B4-BE49-F238E27FC236}">
                <a16:creationId xmlns:a16="http://schemas.microsoft.com/office/drawing/2014/main" id="{BB6CBCE7-A6DB-7346-9495-630F89177AD1}"/>
              </a:ext>
            </a:extLst>
          </p:cNvPr>
          <p:cNvSpPr/>
          <p:nvPr/>
        </p:nvSpPr>
        <p:spPr>
          <a:xfrm>
            <a:off x="5348502" y="365125"/>
            <a:ext cx="3216278" cy="3225504"/>
          </a:xfrm>
          <a:prstGeom prst="ellipse">
            <a:avLst/>
          </a:prstGeom>
          <a:blipFill dpi="0" rotWithShape="1">
            <a:blip r:embed="rId2" cstate="screen">
              <a:extLst>
                <a:ext uri="{28A0092B-C50C-407E-A947-70E740481C1C}">
                  <a14:useLocalDpi xmlns:a14="http://schemas.microsoft.com/office/drawing/2010/main"/>
                </a:ext>
              </a:extLst>
            </a:blip>
            <a:srcRect/>
            <a:stretch>
              <a:fillRect t="329"/>
            </a:stretch>
          </a:blipFill>
          <a:ln w="76200">
            <a:gradFill>
              <a:gsLst>
                <a:gs pos="0">
                  <a:srgbClr val="FFCC00"/>
                </a:gs>
                <a:gs pos="99000">
                  <a:srgbClr val="FF9A00"/>
                </a:gs>
              </a:gsLst>
              <a:lin ang="1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双波形 109">
            <a:extLst>
              <a:ext uri="{FF2B5EF4-FFF2-40B4-BE49-F238E27FC236}">
                <a16:creationId xmlns:a16="http://schemas.microsoft.com/office/drawing/2014/main" id="{FAFBD093-E72E-4A47-B3EB-8C0CA79A9036}"/>
              </a:ext>
            </a:extLst>
          </p:cNvPr>
          <p:cNvSpPr/>
          <p:nvPr/>
        </p:nvSpPr>
        <p:spPr>
          <a:xfrm>
            <a:off x="2462302" y="1222096"/>
            <a:ext cx="2774007" cy="2775476"/>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76200">
            <a:gradFill>
              <a:gsLst>
                <a:gs pos="0">
                  <a:srgbClr val="FFCC00"/>
                </a:gs>
                <a:gs pos="99000">
                  <a:srgbClr val="FF9A00"/>
                </a:gs>
              </a:gsLst>
              <a:lin ang="1800000" scaled="0"/>
            </a:gra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双波形 113">
            <a:extLst>
              <a:ext uri="{FF2B5EF4-FFF2-40B4-BE49-F238E27FC236}">
                <a16:creationId xmlns:a16="http://schemas.microsoft.com/office/drawing/2014/main" id="{36C31A1F-B9ED-5E42-B9BB-02DF854B7FA1}"/>
              </a:ext>
            </a:extLst>
          </p:cNvPr>
          <p:cNvSpPr/>
          <p:nvPr/>
        </p:nvSpPr>
        <p:spPr>
          <a:xfrm>
            <a:off x="4230238" y="3590629"/>
            <a:ext cx="3037597" cy="3031515"/>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76200">
            <a:gradFill>
              <a:gsLst>
                <a:gs pos="0">
                  <a:srgbClr val="FFCC00"/>
                </a:gs>
                <a:gs pos="99000">
                  <a:srgbClr val="FF9A00"/>
                </a:gs>
              </a:gsLst>
              <a:lin ang="1800000" scaled="0"/>
            </a:gra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群組 13">
            <a:extLst>
              <a:ext uri="{FF2B5EF4-FFF2-40B4-BE49-F238E27FC236}">
                <a16:creationId xmlns:a16="http://schemas.microsoft.com/office/drawing/2014/main" id="{7C3259B8-CF53-CF40-8EAD-343B1737D72A}"/>
              </a:ext>
            </a:extLst>
          </p:cNvPr>
          <p:cNvGrpSpPr/>
          <p:nvPr/>
        </p:nvGrpSpPr>
        <p:grpSpPr>
          <a:xfrm>
            <a:off x="294640" y="3449085"/>
            <a:ext cx="3139440" cy="1412036"/>
            <a:chOff x="263178" y="5131098"/>
            <a:chExt cx="2940739" cy="1412036"/>
          </a:xfrm>
        </p:grpSpPr>
        <p:sp>
          <p:nvSpPr>
            <p:cNvPr id="26" name="橢圓 25">
              <a:extLst>
                <a:ext uri="{FF2B5EF4-FFF2-40B4-BE49-F238E27FC236}">
                  <a16:creationId xmlns:a16="http://schemas.microsoft.com/office/drawing/2014/main" id="{F83C765A-F31C-0140-8075-975A10E6C2B1}"/>
                </a:ext>
              </a:extLst>
            </p:cNvPr>
            <p:cNvSpPr/>
            <p:nvPr/>
          </p:nvSpPr>
          <p:spPr>
            <a:xfrm>
              <a:off x="2367825" y="5131098"/>
              <a:ext cx="664857" cy="457104"/>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3600" dirty="0"/>
                <a:t>2</a:t>
              </a:r>
              <a:endParaRPr kumimoji="1" lang="zh-TW" altLang="en-US" sz="3600" dirty="0"/>
            </a:p>
          </p:txBody>
        </p:sp>
        <p:sp>
          <p:nvSpPr>
            <p:cNvPr id="3" name="文字方塊 2">
              <a:extLst>
                <a:ext uri="{FF2B5EF4-FFF2-40B4-BE49-F238E27FC236}">
                  <a16:creationId xmlns:a16="http://schemas.microsoft.com/office/drawing/2014/main" id="{D5E021FB-C0D5-3745-AA05-0F86B0AA052A}"/>
                </a:ext>
              </a:extLst>
            </p:cNvPr>
            <p:cNvSpPr txBox="1"/>
            <p:nvPr/>
          </p:nvSpPr>
          <p:spPr>
            <a:xfrm>
              <a:off x="263178" y="5281250"/>
              <a:ext cx="2940739" cy="1261884"/>
            </a:xfrm>
            <a:prstGeom prst="rect">
              <a:avLst/>
            </a:prstGeom>
            <a:noFill/>
          </p:spPr>
          <p:txBody>
            <a:bodyPr wrap="square" rtlCol="0">
              <a:spAutoFit/>
            </a:bodyPr>
            <a:lstStyle/>
            <a:p>
              <a:r>
                <a:rPr kumimoji="1" lang="en-US" altLang="zh-TW" sz="3600" dirty="0" smtClean="0">
                  <a:solidFill>
                    <a:schemeClr val="tx2"/>
                  </a:solidFill>
                </a:rPr>
                <a:t>PCB</a:t>
              </a:r>
              <a:r>
                <a:rPr kumimoji="1" lang="zh-TW" altLang="en-US" sz="3600" dirty="0" smtClean="0">
                  <a:solidFill>
                    <a:schemeClr val="tx2"/>
                  </a:solidFill>
                </a:rPr>
                <a:t>鑽孔</a:t>
              </a:r>
              <a:endParaRPr kumimoji="1" lang="en-US" altLang="zh-TW" sz="3600" dirty="0" smtClean="0">
                <a:solidFill>
                  <a:schemeClr val="tx2"/>
                </a:solidFill>
              </a:endParaRPr>
            </a:p>
            <a:p>
              <a:r>
                <a:rPr kumimoji="1" lang="zh-TW" altLang="en-US" sz="2000" dirty="0"/>
                <a:t>日</a:t>
              </a:r>
              <a:r>
                <a:rPr kumimoji="1" lang="zh-TW" altLang="en-US" sz="2000" dirty="0" smtClean="0"/>
                <a:t>產能 </a:t>
              </a:r>
              <a:r>
                <a:rPr kumimoji="1" lang="en-US" altLang="zh-TW" sz="2000" dirty="0"/>
                <a:t>8,000 Panels</a:t>
              </a:r>
              <a:r>
                <a:rPr kumimoji="1" lang="zh-TW" altLang="en-US" sz="2000" dirty="0"/>
                <a:t>，</a:t>
              </a:r>
              <a:r>
                <a:rPr kumimoji="1" lang="zh-TW" altLang="en-US" sz="2000" dirty="0" smtClean="0"/>
                <a:t>約基</a:t>
              </a:r>
              <a:r>
                <a:rPr kumimoji="1" lang="zh-TW" altLang="en-US" sz="2000" dirty="0"/>
                <a:t>板面積 </a:t>
              </a:r>
              <a:r>
                <a:rPr kumimoji="1" lang="en-US" altLang="zh-TW" sz="2000" dirty="0"/>
                <a:t>28,000 </a:t>
              </a:r>
              <a:r>
                <a:rPr kumimoji="1" lang="zh-TW" altLang="en-US" sz="2000" dirty="0"/>
                <a:t>平方英呎</a:t>
              </a:r>
              <a:endParaRPr kumimoji="1" lang="en" altLang="zh-TW" sz="2000" dirty="0">
                <a:solidFill>
                  <a:schemeClr val="tx2"/>
                </a:solidFill>
              </a:endParaRPr>
            </a:p>
          </p:txBody>
        </p:sp>
      </p:grpSp>
      <p:grpSp>
        <p:nvGrpSpPr>
          <p:cNvPr id="4" name="群組 3">
            <a:extLst>
              <a:ext uri="{FF2B5EF4-FFF2-40B4-BE49-F238E27FC236}">
                <a16:creationId xmlns:a16="http://schemas.microsoft.com/office/drawing/2014/main" id="{DDE8C4D9-7841-824D-9F44-62506C896711}"/>
              </a:ext>
            </a:extLst>
          </p:cNvPr>
          <p:cNvGrpSpPr/>
          <p:nvPr/>
        </p:nvGrpSpPr>
        <p:grpSpPr>
          <a:xfrm>
            <a:off x="8311192" y="1862813"/>
            <a:ext cx="4017677" cy="2325279"/>
            <a:chOff x="1064685" y="2602846"/>
            <a:chExt cx="2652564" cy="2325279"/>
          </a:xfrm>
        </p:grpSpPr>
        <p:sp>
          <p:nvSpPr>
            <p:cNvPr id="25" name="橢圓 24">
              <a:extLst>
                <a:ext uri="{FF2B5EF4-FFF2-40B4-BE49-F238E27FC236}">
                  <a16:creationId xmlns:a16="http://schemas.microsoft.com/office/drawing/2014/main" id="{A56F5714-E7A0-EB48-930C-CE92A90F04D0}"/>
                </a:ext>
              </a:extLst>
            </p:cNvPr>
            <p:cNvSpPr/>
            <p:nvPr/>
          </p:nvSpPr>
          <p:spPr>
            <a:xfrm>
              <a:off x="1064685" y="2602846"/>
              <a:ext cx="466265" cy="466265"/>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3600" dirty="0"/>
                <a:t>1</a:t>
              </a:r>
              <a:endParaRPr kumimoji="1" lang="zh-TW" altLang="en-US" sz="3600" dirty="0"/>
            </a:p>
          </p:txBody>
        </p:sp>
        <p:sp>
          <p:nvSpPr>
            <p:cNvPr id="22" name="文字方塊 21">
              <a:extLst>
                <a:ext uri="{FF2B5EF4-FFF2-40B4-BE49-F238E27FC236}">
                  <a16:creationId xmlns:a16="http://schemas.microsoft.com/office/drawing/2014/main" id="{8F966D2B-0FE9-6F4D-90C4-87A990C5D80E}"/>
                </a:ext>
              </a:extLst>
            </p:cNvPr>
            <p:cNvSpPr txBox="1"/>
            <p:nvPr/>
          </p:nvSpPr>
          <p:spPr>
            <a:xfrm>
              <a:off x="1199891" y="3050688"/>
              <a:ext cx="2517358" cy="1877437"/>
            </a:xfrm>
            <a:prstGeom prst="rect">
              <a:avLst/>
            </a:prstGeom>
            <a:noFill/>
          </p:spPr>
          <p:txBody>
            <a:bodyPr wrap="square" rtlCol="0">
              <a:spAutoFit/>
            </a:bodyPr>
            <a:lstStyle/>
            <a:p>
              <a:r>
                <a:rPr kumimoji="1" lang="zh-TW" altLang="en-US" sz="3600" dirty="0">
                  <a:solidFill>
                    <a:schemeClr val="tx2"/>
                  </a:solidFill>
                </a:rPr>
                <a:t>磷銅</a:t>
              </a:r>
              <a:r>
                <a:rPr kumimoji="1" lang="zh-TW" altLang="en-US" sz="3600" dirty="0" smtClean="0">
                  <a:solidFill>
                    <a:schemeClr val="tx2"/>
                  </a:solidFill>
                </a:rPr>
                <a:t>球製造銷售</a:t>
              </a:r>
              <a:endParaRPr kumimoji="1" lang="en-US" altLang="zh-TW" sz="3600" dirty="0" smtClean="0">
                <a:solidFill>
                  <a:schemeClr val="tx2"/>
                </a:solidFill>
              </a:endParaRPr>
            </a:p>
            <a:p>
              <a:r>
                <a:rPr lang="zh-TW" altLang="en-US" sz="2000" dirty="0"/>
                <a:t>原料</a:t>
              </a:r>
              <a:r>
                <a:rPr lang="zh-TW" altLang="en-US" sz="2000" dirty="0" smtClean="0"/>
                <a:t>採</a:t>
              </a:r>
              <a:r>
                <a:rPr lang="en-US" altLang="zh-TW" sz="2000" dirty="0" smtClean="0"/>
                <a:t>LME</a:t>
              </a:r>
              <a:r>
                <a:rPr lang="zh-TW" altLang="en-US" sz="2000" dirty="0"/>
                <a:t>註冊</a:t>
              </a:r>
              <a:r>
                <a:rPr lang="en-US" altLang="zh-TW" sz="2000" dirty="0"/>
                <a:t>A</a:t>
              </a:r>
              <a:r>
                <a:rPr lang="zh-TW" altLang="en-US" sz="2000" dirty="0"/>
                <a:t>級電解銅，符合</a:t>
              </a:r>
              <a:r>
                <a:rPr lang="en-US" altLang="zh-TW" sz="2000" dirty="0" err="1" smtClean="0"/>
                <a:t>Rohs</a:t>
              </a:r>
              <a:r>
                <a:rPr lang="zh-TW" altLang="en-US" sz="2000" dirty="0" smtClean="0"/>
                <a:t>，</a:t>
              </a:r>
              <a:r>
                <a:rPr lang="zh-TW" altLang="en-US" sz="2000" dirty="0"/>
                <a:t>純度高達 </a:t>
              </a:r>
              <a:r>
                <a:rPr lang="en-US" altLang="zh-TW" sz="2000" dirty="0"/>
                <a:t>99.99%</a:t>
              </a:r>
              <a:r>
                <a:rPr lang="zh-TW" altLang="en-US" sz="2000" dirty="0"/>
                <a:t>。</a:t>
              </a:r>
              <a:br>
                <a:rPr lang="zh-TW" altLang="en-US" sz="2000" dirty="0"/>
              </a:br>
              <a:r>
                <a:rPr lang="zh-TW" altLang="en-US" sz="2000" dirty="0" smtClean="0"/>
                <a:t>磷</a:t>
              </a:r>
              <a:r>
                <a:rPr lang="zh-TW" altLang="en-US" sz="2000" dirty="0"/>
                <a:t>含量</a:t>
              </a:r>
              <a:r>
                <a:rPr lang="en-US" altLang="zh-TW" sz="2000" dirty="0"/>
                <a:t>400-650 mg/l</a:t>
              </a:r>
              <a:endParaRPr kumimoji="1" lang="zh-TW" altLang="en-US" sz="2000" dirty="0"/>
            </a:p>
            <a:p>
              <a:endParaRPr kumimoji="1" lang="en" altLang="zh-TW" sz="2000" dirty="0">
                <a:solidFill>
                  <a:schemeClr val="tx2"/>
                </a:solidFill>
              </a:endParaRPr>
            </a:p>
          </p:txBody>
        </p:sp>
      </p:grpSp>
      <p:grpSp>
        <p:nvGrpSpPr>
          <p:cNvPr id="7" name="群組 6">
            <a:extLst>
              <a:ext uri="{FF2B5EF4-FFF2-40B4-BE49-F238E27FC236}">
                <a16:creationId xmlns:a16="http://schemas.microsoft.com/office/drawing/2014/main" id="{574475F6-0E2A-9446-9C68-A25F26E41412}"/>
              </a:ext>
            </a:extLst>
          </p:cNvPr>
          <p:cNvGrpSpPr/>
          <p:nvPr/>
        </p:nvGrpSpPr>
        <p:grpSpPr>
          <a:xfrm>
            <a:off x="6956641" y="5023174"/>
            <a:ext cx="4519112" cy="1002573"/>
            <a:chOff x="838200" y="4963515"/>
            <a:chExt cx="2983623" cy="1002573"/>
          </a:xfrm>
        </p:grpSpPr>
        <p:sp>
          <p:nvSpPr>
            <p:cNvPr id="27" name="橢圓 26">
              <a:extLst>
                <a:ext uri="{FF2B5EF4-FFF2-40B4-BE49-F238E27FC236}">
                  <a16:creationId xmlns:a16="http://schemas.microsoft.com/office/drawing/2014/main" id="{017C2DAC-8D15-754B-8B8B-7FB18F5F3A17}"/>
                </a:ext>
              </a:extLst>
            </p:cNvPr>
            <p:cNvSpPr/>
            <p:nvPr/>
          </p:nvSpPr>
          <p:spPr>
            <a:xfrm>
              <a:off x="838200" y="4963515"/>
              <a:ext cx="466265" cy="466265"/>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3600" dirty="0"/>
                <a:t>3</a:t>
              </a:r>
              <a:endParaRPr kumimoji="1" lang="zh-TW" altLang="en-US" sz="3600" dirty="0"/>
            </a:p>
          </p:txBody>
        </p:sp>
        <p:sp>
          <p:nvSpPr>
            <p:cNvPr id="24" name="文字方塊 23">
              <a:extLst>
                <a:ext uri="{FF2B5EF4-FFF2-40B4-BE49-F238E27FC236}">
                  <a16:creationId xmlns:a16="http://schemas.microsoft.com/office/drawing/2014/main" id="{5940B8E0-D74E-8748-B7EE-D610D8AD121A}"/>
                </a:ext>
              </a:extLst>
            </p:cNvPr>
            <p:cNvSpPr txBox="1"/>
            <p:nvPr/>
          </p:nvSpPr>
          <p:spPr>
            <a:xfrm>
              <a:off x="1304465" y="5011981"/>
              <a:ext cx="2517358" cy="954107"/>
            </a:xfrm>
            <a:prstGeom prst="rect">
              <a:avLst/>
            </a:prstGeom>
            <a:noFill/>
          </p:spPr>
          <p:txBody>
            <a:bodyPr wrap="square" rtlCol="0">
              <a:spAutoFit/>
            </a:bodyPr>
            <a:lstStyle/>
            <a:p>
              <a:r>
                <a:rPr kumimoji="1" lang="en-US" altLang="zh-CN" sz="3600" dirty="0" smtClean="0">
                  <a:solidFill>
                    <a:schemeClr val="tx2"/>
                  </a:solidFill>
                </a:rPr>
                <a:t>PCB</a:t>
              </a:r>
              <a:r>
                <a:rPr kumimoji="1" lang="zh-TW" altLang="en-US" sz="3600" dirty="0" smtClean="0">
                  <a:solidFill>
                    <a:schemeClr val="tx2"/>
                  </a:solidFill>
                </a:rPr>
                <a:t>全製程</a:t>
              </a:r>
              <a:endParaRPr kumimoji="1" lang="en-US" altLang="zh-TW" sz="3600" dirty="0" smtClean="0">
                <a:solidFill>
                  <a:schemeClr val="tx2"/>
                </a:solidFill>
              </a:endParaRPr>
            </a:p>
            <a:p>
              <a:r>
                <a:rPr kumimoji="1" lang="en" altLang="zh-TW" sz="2000" dirty="0" smtClean="0">
                  <a:solidFill>
                    <a:schemeClr val="tx2"/>
                  </a:solidFill>
                </a:rPr>
                <a:t>FR-4</a:t>
              </a:r>
              <a:r>
                <a:rPr kumimoji="1" lang="zh-TW" altLang="en-US" sz="2000" dirty="0" smtClean="0">
                  <a:solidFill>
                    <a:schemeClr val="tx2"/>
                  </a:solidFill>
                </a:rPr>
                <a:t>、</a:t>
              </a:r>
              <a:r>
                <a:rPr kumimoji="1" lang="en-US" altLang="zh-TW" sz="2000" dirty="0" smtClean="0">
                  <a:solidFill>
                    <a:schemeClr val="tx2"/>
                  </a:solidFill>
                </a:rPr>
                <a:t>HDI</a:t>
              </a:r>
              <a:r>
                <a:rPr kumimoji="1" lang="zh-TW" altLang="en-US" sz="2000" dirty="0" smtClean="0">
                  <a:solidFill>
                    <a:schemeClr val="tx2"/>
                  </a:solidFill>
                </a:rPr>
                <a:t>、特殊基板</a:t>
              </a:r>
              <a:endParaRPr kumimoji="1" lang="en" altLang="zh-TW" sz="2000" dirty="0">
                <a:solidFill>
                  <a:schemeClr val="tx2"/>
                </a:solidFill>
              </a:endParaRPr>
            </a:p>
          </p:txBody>
        </p:sp>
      </p:grpSp>
    </p:spTree>
    <p:extLst>
      <p:ext uri="{BB962C8B-B14F-4D97-AF65-F5344CB8AC3E}">
        <p14:creationId xmlns:p14="http://schemas.microsoft.com/office/powerpoint/2010/main" val="4235527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3F3DB6E5-C695-8A48-9EEF-168C29C8EAA9}"/>
              </a:ext>
            </a:extLst>
          </p:cNvPr>
          <p:cNvSpPr>
            <a:spLocks noGrp="1"/>
          </p:cNvSpPr>
          <p:nvPr>
            <p:ph type="title"/>
          </p:nvPr>
        </p:nvSpPr>
        <p:spPr/>
        <p:txBody>
          <a:bodyPr/>
          <a:lstStyle/>
          <a:p>
            <a:r>
              <a:rPr kumimoji="1" lang="zh-TW" altLang="en-US" dirty="0">
                <a:solidFill>
                  <a:srgbClr val="707372"/>
                </a:solidFill>
              </a:rPr>
              <a:t>客戶分佈</a:t>
            </a:r>
          </a:p>
        </p:txBody>
      </p:sp>
      <p:cxnSp>
        <p:nvCxnSpPr>
          <p:cNvPr id="8" name="直線接點 7">
            <a:extLst>
              <a:ext uri="{FF2B5EF4-FFF2-40B4-BE49-F238E27FC236}">
                <a16:creationId xmlns:a16="http://schemas.microsoft.com/office/drawing/2014/main" id="{26BE70EE-741D-5140-94F9-30F462CDE3CE}"/>
              </a:ext>
            </a:extLst>
          </p:cNvPr>
          <p:cNvCxnSpPr/>
          <p:nvPr/>
        </p:nvCxnSpPr>
        <p:spPr>
          <a:xfrm>
            <a:off x="381000" y="1378267"/>
            <a:ext cx="1645920" cy="0"/>
          </a:xfrm>
          <a:prstGeom prst="line">
            <a:avLst/>
          </a:prstGeom>
          <a:ln w="57150">
            <a:solidFill>
              <a:srgbClr val="FFCC00"/>
            </a:solidFill>
          </a:ln>
        </p:spPr>
        <p:style>
          <a:lnRef idx="3">
            <a:schemeClr val="dk1"/>
          </a:lnRef>
          <a:fillRef idx="0">
            <a:schemeClr val="dk1"/>
          </a:fillRef>
          <a:effectRef idx="2">
            <a:schemeClr val="dk1"/>
          </a:effectRef>
          <a:fontRef idx="minor">
            <a:schemeClr val="tx1"/>
          </a:fontRef>
        </p:style>
      </p:cxnSp>
      <p:pic>
        <p:nvPicPr>
          <p:cNvPr id="3" name="圖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89630" cy="6858000"/>
          </a:xfrm>
          <a:prstGeom prst="rect">
            <a:avLst/>
          </a:prstGeom>
        </p:spPr>
      </p:pic>
    </p:spTree>
    <p:extLst>
      <p:ext uri="{BB962C8B-B14F-4D97-AF65-F5344CB8AC3E}">
        <p14:creationId xmlns:p14="http://schemas.microsoft.com/office/powerpoint/2010/main" val="2729253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3F3DB6E5-C695-8A48-9EEF-168C29C8EAA9}"/>
              </a:ext>
            </a:extLst>
          </p:cNvPr>
          <p:cNvSpPr>
            <a:spLocks noGrp="1"/>
          </p:cNvSpPr>
          <p:nvPr>
            <p:ph type="title"/>
          </p:nvPr>
        </p:nvSpPr>
        <p:spPr>
          <a:xfrm>
            <a:off x="838200" y="365125"/>
            <a:ext cx="10515600" cy="1325563"/>
          </a:xfrm>
        </p:spPr>
        <p:txBody>
          <a:bodyPr/>
          <a:lstStyle/>
          <a:p>
            <a:r>
              <a:rPr kumimoji="1" lang="zh-TW" altLang="en-US" dirty="0">
                <a:solidFill>
                  <a:srgbClr val="707372"/>
                </a:solidFill>
              </a:rPr>
              <a:t>知名客戶</a:t>
            </a:r>
          </a:p>
        </p:txBody>
      </p:sp>
      <p:cxnSp>
        <p:nvCxnSpPr>
          <p:cNvPr id="8" name="直線接點 7">
            <a:extLst>
              <a:ext uri="{FF2B5EF4-FFF2-40B4-BE49-F238E27FC236}">
                <a16:creationId xmlns:a16="http://schemas.microsoft.com/office/drawing/2014/main" id="{26BE70EE-741D-5140-94F9-30F462CDE3CE}"/>
              </a:ext>
            </a:extLst>
          </p:cNvPr>
          <p:cNvCxnSpPr/>
          <p:nvPr/>
        </p:nvCxnSpPr>
        <p:spPr>
          <a:xfrm>
            <a:off x="381000" y="1378267"/>
            <a:ext cx="1645920" cy="0"/>
          </a:xfrm>
          <a:prstGeom prst="line">
            <a:avLst/>
          </a:prstGeom>
          <a:ln w="57150">
            <a:solidFill>
              <a:srgbClr val="FFCC00"/>
            </a:solidFill>
          </a:ln>
        </p:spPr>
        <p:style>
          <a:lnRef idx="3">
            <a:schemeClr val="dk1"/>
          </a:lnRef>
          <a:fillRef idx="0">
            <a:schemeClr val="dk1"/>
          </a:fillRef>
          <a:effectRef idx="2">
            <a:schemeClr val="dk1"/>
          </a:effectRef>
          <a:fontRef idx="minor">
            <a:schemeClr val="tx1"/>
          </a:fontRef>
        </p:style>
      </p:cxnSp>
      <p:pic>
        <p:nvPicPr>
          <p:cNvPr id="7" name="圖片 6">
            <a:extLst>
              <a:ext uri="{FF2B5EF4-FFF2-40B4-BE49-F238E27FC236}">
                <a16:creationId xmlns:a16="http://schemas.microsoft.com/office/drawing/2014/main" id="{8874A599-1C09-4A42-9320-91E579D72C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8155" y="1791258"/>
            <a:ext cx="2017592" cy="703265"/>
          </a:xfrm>
          <a:prstGeom prst="rect">
            <a:avLst/>
          </a:prstGeom>
        </p:spPr>
      </p:pic>
      <p:pic>
        <p:nvPicPr>
          <p:cNvPr id="12" name="圖片 11">
            <a:extLst>
              <a:ext uri="{FF2B5EF4-FFF2-40B4-BE49-F238E27FC236}">
                <a16:creationId xmlns:a16="http://schemas.microsoft.com/office/drawing/2014/main" id="{0CE0CDEB-EAB3-4444-BCA2-2F23A8D8DF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04441" y="1823210"/>
            <a:ext cx="1553757" cy="557979"/>
          </a:xfrm>
          <a:prstGeom prst="rect">
            <a:avLst/>
          </a:prstGeom>
        </p:spPr>
      </p:pic>
      <p:pic>
        <p:nvPicPr>
          <p:cNvPr id="13" name="圖片 12">
            <a:extLst>
              <a:ext uri="{FF2B5EF4-FFF2-40B4-BE49-F238E27FC236}">
                <a16:creationId xmlns:a16="http://schemas.microsoft.com/office/drawing/2014/main" id="{6822B109-9522-7C40-AD0B-A96A7E1E0D8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0766" y="3082444"/>
            <a:ext cx="1724721" cy="516622"/>
          </a:xfrm>
          <a:prstGeom prst="rect">
            <a:avLst/>
          </a:prstGeom>
        </p:spPr>
      </p:pic>
      <p:pic>
        <p:nvPicPr>
          <p:cNvPr id="15" name="圖片 14">
            <a:extLst>
              <a:ext uri="{FF2B5EF4-FFF2-40B4-BE49-F238E27FC236}">
                <a16:creationId xmlns:a16="http://schemas.microsoft.com/office/drawing/2014/main" id="{427E822E-8C02-4C43-93D0-F701BDAEE16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0766" y="4344543"/>
            <a:ext cx="1724721" cy="451271"/>
          </a:xfrm>
          <a:prstGeom prst="rect">
            <a:avLst/>
          </a:prstGeom>
        </p:spPr>
      </p:pic>
      <p:pic>
        <p:nvPicPr>
          <p:cNvPr id="18" name="圖片 17">
            <a:extLst>
              <a:ext uri="{FF2B5EF4-FFF2-40B4-BE49-F238E27FC236}">
                <a16:creationId xmlns:a16="http://schemas.microsoft.com/office/drawing/2014/main" id="{ADF84FAD-D917-D649-B5E6-F0335C7E40C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30645" y="1915401"/>
            <a:ext cx="1749363" cy="542120"/>
          </a:xfrm>
          <a:prstGeom prst="rect">
            <a:avLst/>
          </a:prstGeom>
        </p:spPr>
      </p:pic>
      <p:pic>
        <p:nvPicPr>
          <p:cNvPr id="21" name="圖片 20">
            <a:extLst>
              <a:ext uri="{FF2B5EF4-FFF2-40B4-BE49-F238E27FC236}">
                <a16:creationId xmlns:a16="http://schemas.microsoft.com/office/drawing/2014/main" id="{1CAEDA69-BFFB-3442-8C57-2CC386B946D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53854" y="4344543"/>
            <a:ext cx="1626155" cy="369521"/>
          </a:xfrm>
          <a:prstGeom prst="rect">
            <a:avLst/>
          </a:prstGeom>
        </p:spPr>
      </p:pic>
      <p:pic>
        <p:nvPicPr>
          <p:cNvPr id="22" name="圖片 21">
            <a:extLst>
              <a:ext uri="{FF2B5EF4-FFF2-40B4-BE49-F238E27FC236}">
                <a16:creationId xmlns:a16="http://schemas.microsoft.com/office/drawing/2014/main" id="{B5AAF68D-D099-6447-BEA9-2F4F2766ECC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13633" y="3052427"/>
            <a:ext cx="1724721" cy="477739"/>
          </a:xfrm>
          <a:prstGeom prst="rect">
            <a:avLst/>
          </a:prstGeom>
        </p:spPr>
      </p:pic>
      <p:pic>
        <p:nvPicPr>
          <p:cNvPr id="16" name="圖片 15"/>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146130" y="4118469"/>
            <a:ext cx="1375031" cy="823690"/>
          </a:xfrm>
          <a:prstGeom prst="rect">
            <a:avLst/>
          </a:prstGeom>
        </p:spPr>
      </p:pic>
      <p:pic>
        <p:nvPicPr>
          <p:cNvPr id="24" name="圖片 23"/>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877205" y="3076825"/>
            <a:ext cx="2128541" cy="504128"/>
          </a:xfrm>
          <a:prstGeom prst="rect">
            <a:avLst/>
          </a:prstGeom>
        </p:spPr>
      </p:pic>
      <p:pic>
        <p:nvPicPr>
          <p:cNvPr id="44" name="圖片 4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921689" y="3033718"/>
            <a:ext cx="1517122" cy="614073"/>
          </a:xfrm>
          <a:prstGeom prst="rect">
            <a:avLst/>
          </a:prstGeom>
        </p:spPr>
      </p:pic>
      <p:pic>
        <p:nvPicPr>
          <p:cNvPr id="45" name="圖片 4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921689" y="4103745"/>
            <a:ext cx="1591912" cy="706367"/>
          </a:xfrm>
          <a:prstGeom prst="rect">
            <a:avLst/>
          </a:prstGeom>
        </p:spPr>
      </p:pic>
      <p:pic>
        <p:nvPicPr>
          <p:cNvPr id="46" name="圖片 45">
            <a:extLst>
              <a:ext uri="{FF2B5EF4-FFF2-40B4-BE49-F238E27FC236}">
                <a16:creationId xmlns:a16="http://schemas.microsoft.com/office/drawing/2014/main" id="{6804046F-83FE-B147-B09A-A99539D869F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462976" y="5287307"/>
            <a:ext cx="1724721" cy="482267"/>
          </a:xfrm>
          <a:prstGeom prst="rect">
            <a:avLst/>
          </a:prstGeom>
        </p:spPr>
      </p:pic>
      <p:pic>
        <p:nvPicPr>
          <p:cNvPr id="47" name="圖片 4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002922" y="3033718"/>
            <a:ext cx="1866669" cy="693778"/>
          </a:xfrm>
          <a:prstGeom prst="rect">
            <a:avLst/>
          </a:prstGeom>
        </p:spPr>
      </p:pic>
      <p:pic>
        <p:nvPicPr>
          <p:cNvPr id="48" name="圖片 47">
            <a:extLst>
              <a:ext uri="{FF2B5EF4-FFF2-40B4-BE49-F238E27FC236}">
                <a16:creationId xmlns:a16="http://schemas.microsoft.com/office/drawing/2014/main" id="{CC908945-526F-FE4F-8CBC-034DD05CB0C5}"/>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3018958" y="5355687"/>
            <a:ext cx="1724721" cy="455257"/>
          </a:xfrm>
          <a:prstGeom prst="rect">
            <a:avLst/>
          </a:prstGeom>
        </p:spPr>
      </p:pic>
      <p:pic>
        <p:nvPicPr>
          <p:cNvPr id="49" name="圖片 48"/>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276537" y="3996263"/>
            <a:ext cx="1319440" cy="921333"/>
          </a:xfrm>
          <a:prstGeom prst="rect">
            <a:avLst/>
          </a:prstGeom>
        </p:spPr>
      </p:pic>
      <p:pic>
        <p:nvPicPr>
          <p:cNvPr id="50" name="圖片 49"/>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757584" y="1966605"/>
            <a:ext cx="2357344" cy="681459"/>
          </a:xfrm>
          <a:prstGeom prst="rect">
            <a:avLst/>
          </a:prstGeom>
        </p:spPr>
      </p:pic>
      <p:pic>
        <p:nvPicPr>
          <p:cNvPr id="51" name="圖片 50">
            <a:extLst>
              <a:ext uri="{FF2B5EF4-FFF2-40B4-BE49-F238E27FC236}">
                <a16:creationId xmlns:a16="http://schemas.microsoft.com/office/drawing/2014/main" id="{AE6C03CA-FF2C-B64D-9264-9EAF8B771535}"/>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85167" y="5146596"/>
            <a:ext cx="1983568" cy="551580"/>
          </a:xfrm>
          <a:prstGeom prst="rect">
            <a:avLst/>
          </a:prstGeom>
        </p:spPr>
      </p:pic>
      <p:pic>
        <p:nvPicPr>
          <p:cNvPr id="1026" name="Picture 2" descr="高技企業股份有限公司｜工作徵才簡介｜1111人力銀行"/>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189" y="1690688"/>
            <a:ext cx="1602739" cy="10449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百加資通株式会社| Portfolio Categories 電機機械"/>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50633" y="4899962"/>
            <a:ext cx="1731519" cy="125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175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文件" ma:contentTypeID="0x010100D706445EC23F584C97190754D345AD75" ma:contentTypeVersion="0" ma:contentTypeDescription="建立新的文件。" ma:contentTypeScope="" ma:versionID="724716a30a28fda00d9513aea1b0a6c3">
  <xsd:schema xmlns:xsd="http://www.w3.org/2001/XMLSchema" xmlns:p="http://schemas.microsoft.com/office/2006/metadata/properties" targetNamespace="http://schemas.microsoft.com/office/2006/metadata/properties" ma:root="true" ma:fieldsID="b8ca951d90cafeb83d4a03d140f1bad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ma:readOnly="true"/>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329BE1F-909B-493B-82E6-6690A923E1C3}">
  <ds:schemaRefs>
    <ds:schemaRef ds:uri="http://schemas.microsoft.com/sharepoint/v3/contenttype/forms"/>
  </ds:schemaRefs>
</ds:datastoreItem>
</file>

<file path=customXml/itemProps2.xml><?xml version="1.0" encoding="utf-8"?>
<ds:datastoreItem xmlns:ds="http://schemas.openxmlformats.org/officeDocument/2006/customXml" ds:itemID="{5FCA7B9C-B2ED-453A-8AE3-7C17490983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CD0EBFC-B5BB-441E-8DCF-EB3F4CBE2C90}">
  <ds:schemaRefs>
    <ds:schemaRef ds:uri="http://purl.org/dc/elements/1.1/"/>
    <ds:schemaRef ds:uri="http://schemas.openxmlformats.org/package/2006/metadata/core-properties"/>
    <ds:schemaRef ds:uri="http://purl.org/dc/terms/"/>
    <ds:schemaRef ds:uri="http://purl.org/dc/dcmitype/"/>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6174</TotalTime>
  <Words>702</Words>
  <Application>Microsoft Office PowerPoint</Application>
  <PresentationFormat>寬螢幕</PresentationFormat>
  <Paragraphs>120</Paragraphs>
  <Slides>24</Slides>
  <Notes>16</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24</vt:i4>
      </vt:variant>
    </vt:vector>
  </HeadingPairs>
  <TitlesOfParts>
    <vt:vector size="31" baseType="lpstr">
      <vt:lpstr>黑体</vt:lpstr>
      <vt:lpstr>微軟正黑體</vt:lpstr>
      <vt:lpstr>新細明體</vt:lpstr>
      <vt:lpstr>Arial</vt:lpstr>
      <vt:lpstr>Calibri</vt:lpstr>
      <vt:lpstr>Wingdings</vt:lpstr>
      <vt:lpstr>Office 佈景主題</vt:lpstr>
      <vt:lpstr>2023 晟鈦法人說明會</vt:lpstr>
      <vt:lpstr>Disclaimer 免責聲明</vt:lpstr>
      <vt:lpstr>簡報大綱</vt:lpstr>
      <vt:lpstr>晟鈦簡介</vt:lpstr>
      <vt:lpstr>基本資料</vt:lpstr>
      <vt:lpstr>發展里程</vt:lpstr>
      <vt:lpstr>三大事業處</vt:lpstr>
      <vt:lpstr>客戶分佈</vt:lpstr>
      <vt:lpstr>知名客戶</vt:lpstr>
      <vt:lpstr>產品應用</vt:lpstr>
      <vt:lpstr>專業認證</vt:lpstr>
      <vt:lpstr>投資人注意焦點</vt:lpstr>
      <vt:lpstr>PCB產業概況 – 2022Q4起硬板出口額均負成長</vt:lpstr>
      <vt:lpstr>PCB產業概況 – 2022Q4起板廠營收均負成長</vt:lpstr>
      <vt:lpstr>營收趨勢</vt:lpstr>
      <vt:lpstr>營收比重依部門別分類 </vt:lpstr>
      <vt:lpstr>獲利趨勢</vt:lpstr>
      <vt:lpstr>毛利率及淨利率趨勢</vt:lpstr>
      <vt:lpstr>財務體質健全</vt:lpstr>
      <vt:lpstr>來自營業活動現金流量轉正</vt:lpstr>
      <vt:lpstr>2023年營運說明</vt:lpstr>
      <vt:lpstr>2023年營運說明</vt:lpstr>
      <vt:lpstr>2023年營運說明</vt:lpstr>
      <vt:lpstr>感謝聆聽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公司簡介</dc:title>
  <dc:creator>Microsoft Office User</dc:creator>
  <cp:lastModifiedBy>claire.chiu</cp:lastModifiedBy>
  <cp:revision>243</cp:revision>
  <cp:lastPrinted>2023-12-04T06:35:58Z</cp:lastPrinted>
  <dcterms:created xsi:type="dcterms:W3CDTF">2020-05-27T06:33:17Z</dcterms:created>
  <dcterms:modified xsi:type="dcterms:W3CDTF">2023-12-04T06:36:29Z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0x010100D706445EC23F584C97190754D345AD75</vt:lpwstr>
  </property>
</Properties>
</file>